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20"/>
  </p:notesMasterIdLst>
  <p:sldIdLst>
    <p:sldId id="267" r:id="rId3"/>
    <p:sldId id="268" r:id="rId4"/>
    <p:sldId id="269" r:id="rId5"/>
    <p:sldId id="277" r:id="rId6"/>
    <p:sldId id="278" r:id="rId7"/>
    <p:sldId id="281" r:id="rId8"/>
    <p:sldId id="280" r:id="rId9"/>
    <p:sldId id="282" r:id="rId10"/>
    <p:sldId id="283" r:id="rId11"/>
    <p:sldId id="284" r:id="rId12"/>
    <p:sldId id="286" r:id="rId13"/>
    <p:sldId id="287" r:id="rId14"/>
    <p:sldId id="288" r:id="rId15"/>
    <p:sldId id="299" r:id="rId16"/>
    <p:sldId id="289" r:id="rId17"/>
    <p:sldId id="304" r:id="rId18"/>
    <p:sldId id="305" r:id="rId19"/>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The idea" id="{34C61D3D-3DDA-8544-919D-38908B71CF6E}">
          <p14:sldIdLst>
            <p14:sldId id="268"/>
            <p14:sldId id="269"/>
          </p14:sldIdLst>
        </p14:section>
        <p14:section name="FPS Games" id="{39460649-6F9A-4815-9E94-4F71D2BD974A}">
          <p14:sldIdLst>
            <p14:sldId id="277"/>
            <p14:sldId id="278"/>
          </p14:sldIdLst>
        </p14:section>
        <p14:section name="Hacking" id="{B9D04DE4-C359-49B2-80AE-99D28B8DB5ED}">
          <p14:sldIdLst>
            <p14:sldId id="281"/>
            <p14:sldId id="280"/>
          </p14:sldIdLst>
        </p14:section>
        <p14:section name="AI Aimbot" id="{057775AE-D9EE-41CA-A012-CB0DFD410399}">
          <p14:sldIdLst>
            <p14:sldId id="282"/>
            <p14:sldId id="283"/>
          </p14:sldIdLst>
        </p14:section>
        <p14:section name="Solution" id="{3B4B038B-523E-46C5-AE96-CA71A9398358}">
          <p14:sldIdLst>
            <p14:sldId id="284"/>
            <p14:sldId id="286"/>
            <p14:sldId id="287"/>
            <p14:sldId id="288"/>
          </p14:sldIdLst>
        </p14:section>
        <p14:section name="Results" id="{CBDA4A11-3E10-46B0-A15F-F241A4320C22}">
          <p14:sldIdLst>
            <p14:sldId id="299"/>
            <p14:sldId id="289"/>
            <p14:sldId id="304"/>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CED352-793A-BD50-A430-30F2D9138C41}" name="Walid Hadri (Student at CentraleSupelec)" initials="WH(aC" userId="S::walid.hadri@student-cs.fr::b1a66508-1bef-4dac-a345-e85b1d20e92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BF567-19FF-6142-9BC2-417BEDDDAE24}" v="661" dt="2020-12-22T13:07:08.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8"/>
    <p:restoredTop sz="96928"/>
  </p:normalViewPr>
  <p:slideViewPr>
    <p:cSldViewPr snapToGrid="0" snapToObjects="1">
      <p:cViewPr varScale="1">
        <p:scale>
          <a:sx n="107" d="100"/>
          <a:sy n="107" d="100"/>
        </p:scale>
        <p:origin x="942" y="11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03/03/2022</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am</a:t>
            </a:r>
            <a:r>
              <a:rPr lang="fr-FR" dirty="0"/>
              <a:t> Walid, I </a:t>
            </a:r>
            <a:r>
              <a:rPr lang="fr-FR" dirty="0" err="1"/>
              <a:t>am</a:t>
            </a:r>
            <a:r>
              <a:rPr lang="fr-FR" dirty="0"/>
              <a:t> </a:t>
            </a:r>
            <a:r>
              <a:rPr lang="fr-FR" dirty="0" err="1"/>
              <a:t>working</a:t>
            </a:r>
            <a:r>
              <a:rPr lang="fr-FR" dirty="0"/>
              <a:t> </a:t>
            </a:r>
            <a:r>
              <a:rPr lang="fr-FR" dirty="0" err="1"/>
              <a:t>alone</a:t>
            </a:r>
            <a:r>
              <a:rPr lang="fr-FR" dirty="0"/>
              <a:t> on the </a:t>
            </a:r>
            <a:r>
              <a:rPr lang="fr-FR" dirty="0" err="1"/>
              <a:t>project</a:t>
            </a:r>
            <a:r>
              <a:rPr lang="fr-FR" dirty="0"/>
              <a:t> of </a:t>
            </a:r>
            <a:r>
              <a:rPr lang="fr-FR" dirty="0" err="1"/>
              <a:t>making</a:t>
            </a:r>
            <a:r>
              <a:rPr lang="fr-FR" dirty="0"/>
              <a:t> an AI </a:t>
            </a:r>
            <a:r>
              <a:rPr lang="fr-FR" dirty="0" err="1"/>
              <a:t>AimBot</a:t>
            </a:r>
            <a:r>
              <a:rPr lang="fr-FR" dirty="0"/>
              <a:t> </a:t>
            </a:r>
            <a:r>
              <a:rPr lang="fr-FR" dirty="0" err="1"/>
              <a:t>using</a:t>
            </a:r>
            <a:r>
              <a:rPr lang="fr-FR" dirty="0"/>
              <a:t> Object </a:t>
            </a:r>
            <a:r>
              <a:rPr lang="fr-FR" dirty="0" err="1"/>
              <a:t>Detection</a:t>
            </a:r>
            <a:r>
              <a:rPr lang="fr-FR" dirty="0"/>
              <a:t>. The </a:t>
            </a:r>
            <a:r>
              <a:rPr lang="fr-FR" dirty="0" err="1"/>
              <a:t>reason</a:t>
            </a:r>
            <a:r>
              <a:rPr lang="fr-FR" dirty="0"/>
              <a:t> </a:t>
            </a:r>
            <a:r>
              <a:rPr lang="fr-FR" dirty="0" err="1"/>
              <a:t>why</a:t>
            </a:r>
            <a:r>
              <a:rPr lang="fr-FR" dirty="0"/>
              <a:t> I </a:t>
            </a:r>
            <a:r>
              <a:rPr lang="fr-FR" dirty="0" err="1"/>
              <a:t>picked</a:t>
            </a:r>
            <a:r>
              <a:rPr lang="fr-FR" dirty="0"/>
              <a:t> </a:t>
            </a:r>
            <a:r>
              <a:rPr lang="fr-FR" dirty="0" err="1"/>
              <a:t>this</a:t>
            </a:r>
            <a:r>
              <a:rPr lang="fr-FR" dirty="0"/>
              <a:t> </a:t>
            </a:r>
            <a:r>
              <a:rPr lang="fr-FR" dirty="0" err="1"/>
              <a:t>project</a:t>
            </a:r>
            <a:r>
              <a:rPr lang="fr-FR" dirty="0"/>
              <a:t> </a:t>
            </a:r>
            <a:r>
              <a:rPr lang="fr-FR" dirty="0" err="1"/>
              <a:t>is</a:t>
            </a:r>
            <a:r>
              <a:rPr lang="fr-FR" dirty="0"/>
              <a:t> </a:t>
            </a:r>
            <a:r>
              <a:rPr lang="fr-FR" dirty="0" err="1"/>
              <a:t>that</a:t>
            </a:r>
            <a:r>
              <a:rPr lang="fr-FR" dirty="0"/>
              <a:t> I </a:t>
            </a:r>
            <a:r>
              <a:rPr lang="fr-FR" dirty="0" err="1"/>
              <a:t>wanted</a:t>
            </a:r>
            <a:r>
              <a:rPr lang="fr-FR" dirty="0"/>
              <a:t> to </a:t>
            </a:r>
            <a:r>
              <a:rPr lang="fr-FR" dirty="0" err="1"/>
              <a:t>work</a:t>
            </a:r>
            <a:r>
              <a:rPr lang="fr-FR" dirty="0"/>
              <a:t> on </a:t>
            </a:r>
            <a:r>
              <a:rPr lang="fr-FR" dirty="0" err="1"/>
              <a:t>something</a:t>
            </a:r>
            <a:r>
              <a:rPr lang="fr-FR" dirty="0"/>
              <a:t> original, </a:t>
            </a:r>
            <a:r>
              <a:rPr lang="fr-FR" dirty="0" err="1"/>
              <a:t>related</a:t>
            </a:r>
            <a:r>
              <a:rPr lang="fr-FR" dirty="0"/>
              <a:t> to </a:t>
            </a:r>
            <a:r>
              <a:rPr lang="fr-FR" dirty="0" err="1"/>
              <a:t>my</a:t>
            </a:r>
            <a:r>
              <a:rPr lang="fr-FR" dirty="0"/>
              <a:t> passions and </a:t>
            </a:r>
            <a:r>
              <a:rPr lang="fr-FR" dirty="0" err="1"/>
              <a:t>that</a:t>
            </a:r>
            <a:r>
              <a:rPr lang="fr-FR" dirty="0"/>
              <a:t> I </a:t>
            </a:r>
            <a:r>
              <a:rPr lang="fr-FR" dirty="0" err="1"/>
              <a:t>could</a:t>
            </a:r>
            <a:r>
              <a:rPr lang="fr-FR" dirty="0"/>
              <a:t> continue </a:t>
            </a:r>
            <a:r>
              <a:rPr lang="fr-FR" dirty="0" err="1"/>
              <a:t>working</a:t>
            </a:r>
            <a:r>
              <a:rPr lang="fr-FR" dirty="0"/>
              <a:t> on as a long </a:t>
            </a:r>
            <a:r>
              <a:rPr lang="fr-FR" dirty="0" err="1"/>
              <a:t>term</a:t>
            </a:r>
            <a:r>
              <a:rPr lang="fr-FR" dirty="0"/>
              <a:t> </a:t>
            </a:r>
            <a:r>
              <a:rPr lang="fr-FR" dirty="0" err="1"/>
              <a:t>project</a:t>
            </a:r>
            <a:r>
              <a:rPr lang="fr-FR" dirty="0"/>
              <a:t>. I </a:t>
            </a:r>
            <a:r>
              <a:rPr lang="fr-FR" dirty="0" err="1"/>
              <a:t>am</a:t>
            </a:r>
            <a:r>
              <a:rPr lang="fr-FR" dirty="0"/>
              <a:t> </a:t>
            </a:r>
            <a:r>
              <a:rPr lang="fr-FR" dirty="0" err="1"/>
              <a:t>going</a:t>
            </a:r>
            <a:r>
              <a:rPr lang="fr-FR" dirty="0"/>
              <a:t> to </a:t>
            </a:r>
            <a:r>
              <a:rPr lang="fr-FR" dirty="0" err="1"/>
              <a:t>be</a:t>
            </a:r>
            <a:r>
              <a:rPr lang="fr-FR" dirty="0"/>
              <a:t> </a:t>
            </a:r>
            <a:r>
              <a:rPr lang="fr-FR" dirty="0" err="1"/>
              <a:t>introducing</a:t>
            </a:r>
            <a:r>
              <a:rPr lang="fr-FR" dirty="0"/>
              <a:t> the </a:t>
            </a:r>
            <a:r>
              <a:rPr lang="fr-FR" dirty="0" err="1"/>
              <a:t>idea</a:t>
            </a:r>
            <a:r>
              <a:rPr lang="fr-FR" dirty="0"/>
              <a:t> and motivation </a:t>
            </a:r>
            <a:r>
              <a:rPr lang="fr-FR" dirty="0" err="1"/>
              <a:t>behind</a:t>
            </a:r>
            <a:r>
              <a:rPr lang="fr-FR" dirty="0"/>
              <a:t> the </a:t>
            </a:r>
            <a:r>
              <a:rPr lang="fr-FR" dirty="0" err="1"/>
              <a:t>project</a:t>
            </a:r>
            <a:r>
              <a:rPr lang="fr-FR" dirty="0"/>
              <a:t>, </a:t>
            </a:r>
            <a:r>
              <a:rPr lang="fr-FR" dirty="0" err="1"/>
              <a:t>then</a:t>
            </a:r>
            <a:r>
              <a:rPr lang="fr-FR" dirty="0"/>
              <a:t> </a:t>
            </a:r>
            <a:r>
              <a:rPr lang="fr-FR" dirty="0" err="1"/>
              <a:t>moving</a:t>
            </a:r>
            <a:r>
              <a:rPr lang="fr-FR" dirty="0"/>
              <a:t> the solutions I </a:t>
            </a:r>
            <a:r>
              <a:rPr lang="fr-FR" dirty="0" err="1"/>
              <a:t>am</a:t>
            </a:r>
            <a:r>
              <a:rPr lang="fr-FR" dirty="0"/>
              <a:t> </a:t>
            </a:r>
            <a:r>
              <a:rPr lang="fr-FR" dirty="0" err="1"/>
              <a:t>considering</a:t>
            </a:r>
            <a:r>
              <a:rPr lang="fr-FR" dirty="0"/>
              <a:t> to </a:t>
            </a:r>
            <a:r>
              <a:rPr lang="fr-FR" dirty="0" err="1"/>
              <a:t>develop</a:t>
            </a:r>
            <a:r>
              <a:rPr lang="fr-FR" dirty="0"/>
              <a:t>, and </a:t>
            </a:r>
            <a:r>
              <a:rPr lang="fr-FR" dirty="0" err="1"/>
              <a:t>finally</a:t>
            </a:r>
            <a:r>
              <a:rPr lang="fr-FR" dirty="0"/>
              <a:t> the </a:t>
            </a:r>
            <a:r>
              <a:rPr lang="fr-FR" dirty="0" err="1"/>
              <a:t>results</a:t>
            </a:r>
            <a:r>
              <a:rPr lang="fr-FR" dirty="0"/>
              <a:t> I </a:t>
            </a:r>
            <a:r>
              <a:rPr lang="fr-FR" dirty="0" err="1"/>
              <a:t>am</a:t>
            </a:r>
            <a:r>
              <a:rPr lang="fr-FR" dirty="0"/>
              <a:t> </a:t>
            </a:r>
            <a:r>
              <a:rPr lang="fr-FR" dirty="0" err="1"/>
              <a:t>getting</a:t>
            </a:r>
            <a:r>
              <a:rPr lang="fr-FR" dirty="0"/>
              <a:t> and </a:t>
            </a:r>
            <a:r>
              <a:rPr lang="fr-FR" dirty="0" err="1"/>
              <a:t>willing</a:t>
            </a:r>
            <a:r>
              <a:rPr lang="fr-FR" dirty="0"/>
              <a:t> to have by the end.</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have been able to label </a:t>
            </a:r>
            <a:r>
              <a:rPr lang="fr-FR" dirty="0" err="1"/>
              <a:t>manually</a:t>
            </a:r>
            <a:r>
              <a:rPr lang="fr-FR" dirty="0"/>
              <a:t> </a:t>
            </a:r>
            <a:r>
              <a:rPr lang="fr-FR" dirty="0" err="1"/>
              <a:t>around</a:t>
            </a:r>
            <a:r>
              <a:rPr lang="fr-FR" dirty="0"/>
              <a:t> 2k images </a:t>
            </a:r>
            <a:r>
              <a:rPr lang="fr-FR" dirty="0" err="1"/>
              <a:t>using</a:t>
            </a:r>
            <a:r>
              <a:rPr lang="fr-FR" dirty="0"/>
              <a:t> </a:t>
            </a:r>
            <a:r>
              <a:rPr lang="fr-FR" dirty="0" err="1"/>
              <a:t>YoloLab</a:t>
            </a:r>
            <a:r>
              <a:rPr lang="fr-FR" dirty="0"/>
              <a:t>, in </a:t>
            </a:r>
            <a:r>
              <a:rPr lang="fr-FR" dirty="0" err="1"/>
              <a:t>order</a:t>
            </a:r>
            <a:r>
              <a:rPr lang="fr-FR" dirty="0"/>
              <a:t> to </a:t>
            </a:r>
            <a:r>
              <a:rPr lang="fr-FR" dirty="0" err="1"/>
              <a:t>generate</a:t>
            </a:r>
            <a:r>
              <a:rPr lang="fr-FR" dirty="0"/>
              <a:t> the files to train </a:t>
            </a:r>
            <a:r>
              <a:rPr lang="fr-FR" dirty="0" err="1"/>
              <a:t>yolo</a:t>
            </a:r>
            <a:r>
              <a:rPr lang="fr-FR" dirty="0"/>
              <a:t>, the files </a:t>
            </a:r>
            <a:r>
              <a:rPr lang="fr-FR" dirty="0" err="1"/>
              <a:t>would</a:t>
            </a:r>
            <a:r>
              <a:rPr lang="fr-FR" dirty="0"/>
              <a:t> like the image </a:t>
            </a:r>
            <a:r>
              <a:rPr lang="fr-FR" dirty="0" err="1"/>
              <a:t>with</a:t>
            </a:r>
            <a:r>
              <a:rPr lang="fr-FR" dirty="0"/>
              <a:t> the </a:t>
            </a:r>
            <a:r>
              <a:rPr lang="fr-FR" dirty="0" err="1"/>
              <a:t>number</a:t>
            </a:r>
            <a:r>
              <a:rPr lang="fr-FR" dirty="0"/>
              <a:t> on the top right, </a:t>
            </a:r>
            <a:r>
              <a:rPr lang="fr-FR" dirty="0" err="1"/>
              <a:t>where</a:t>
            </a:r>
            <a:r>
              <a:rPr lang="fr-FR" dirty="0"/>
              <a:t> </a:t>
            </a:r>
            <a:r>
              <a:rPr lang="fr-FR" dirty="0" err="1"/>
              <a:t>you</a:t>
            </a:r>
            <a:r>
              <a:rPr lang="fr-FR" dirty="0"/>
              <a:t> have the class of the </a:t>
            </a:r>
            <a:r>
              <a:rPr lang="fr-FR" dirty="0" err="1"/>
              <a:t>object</a:t>
            </a:r>
            <a:r>
              <a:rPr lang="fr-FR" dirty="0"/>
              <a:t> and the </a:t>
            </a:r>
            <a:r>
              <a:rPr lang="fr-FR" dirty="0" err="1"/>
              <a:t>bouding</a:t>
            </a:r>
            <a:r>
              <a:rPr lang="fr-FR" dirty="0"/>
              <a:t> box </a:t>
            </a:r>
            <a:r>
              <a:rPr lang="fr-FR" dirty="0" err="1"/>
              <a:t>around</a:t>
            </a:r>
            <a:r>
              <a:rPr lang="fr-FR" dirty="0"/>
              <a:t> </a:t>
            </a:r>
            <a:r>
              <a:rPr lang="fr-FR" dirty="0" err="1"/>
              <a:t>it</a:t>
            </a:r>
            <a:r>
              <a:rPr lang="fr-FR" dirty="0"/>
              <a:t>. I </a:t>
            </a:r>
            <a:r>
              <a:rPr lang="fr-FR" dirty="0" err="1"/>
              <a:t>had</a:t>
            </a:r>
            <a:r>
              <a:rPr lang="fr-FR" dirty="0"/>
              <a:t> the </a:t>
            </a:r>
            <a:r>
              <a:rPr lang="fr-FR" dirty="0" err="1"/>
              <a:t>idea</a:t>
            </a:r>
            <a:r>
              <a:rPr lang="fr-FR" dirty="0"/>
              <a:t> of </a:t>
            </a:r>
            <a:r>
              <a:rPr lang="fr-FR" dirty="0" err="1"/>
              <a:t>using</a:t>
            </a:r>
            <a:r>
              <a:rPr lang="fr-FR" dirty="0"/>
              <a:t> the </a:t>
            </a:r>
            <a:r>
              <a:rPr lang="fr-FR" dirty="0" err="1"/>
              <a:t>pre-trained</a:t>
            </a:r>
            <a:r>
              <a:rPr lang="fr-FR" dirty="0"/>
              <a:t> </a:t>
            </a:r>
            <a:r>
              <a:rPr lang="fr-FR" dirty="0" err="1"/>
              <a:t>yolo</a:t>
            </a:r>
            <a:r>
              <a:rPr lang="fr-FR" dirty="0"/>
              <a:t> to </a:t>
            </a:r>
            <a:r>
              <a:rPr lang="fr-FR" dirty="0" err="1"/>
              <a:t>make</a:t>
            </a:r>
            <a:r>
              <a:rPr lang="fr-FR" dirty="0"/>
              <a:t> </a:t>
            </a:r>
            <a:r>
              <a:rPr lang="fr-FR" dirty="0" err="1"/>
              <a:t>this</a:t>
            </a:r>
            <a:r>
              <a:rPr lang="fr-FR" dirty="0"/>
              <a:t> process </a:t>
            </a:r>
            <a:r>
              <a:rPr lang="fr-FR" dirty="0" err="1"/>
              <a:t>semi-automatic</a:t>
            </a:r>
            <a:r>
              <a:rPr lang="fr-FR" dirty="0"/>
              <a:t> as the </a:t>
            </a:r>
            <a:r>
              <a:rPr lang="fr-FR" dirty="0" err="1"/>
              <a:t>players</a:t>
            </a:r>
            <a:r>
              <a:rPr lang="fr-FR" dirty="0"/>
              <a:t> are </a:t>
            </a:r>
            <a:r>
              <a:rPr lang="fr-FR" dirty="0" err="1"/>
              <a:t>detected</a:t>
            </a:r>
            <a:r>
              <a:rPr lang="fr-FR" dirty="0"/>
              <a:t> as people, and correct the </a:t>
            </a:r>
            <a:r>
              <a:rPr lang="fr-FR" dirty="0" err="1"/>
              <a:t>inference</a:t>
            </a:r>
            <a:r>
              <a:rPr lang="fr-FR" dirty="0"/>
              <a:t> </a:t>
            </a:r>
            <a:r>
              <a:rPr lang="fr-FR" dirty="0" err="1"/>
              <a:t>when</a:t>
            </a:r>
            <a:r>
              <a:rPr lang="fr-FR" dirty="0"/>
              <a:t> </a:t>
            </a:r>
            <a:r>
              <a:rPr lang="fr-FR" dirty="0" err="1"/>
              <a:t>it</a:t>
            </a:r>
            <a:r>
              <a:rPr lang="fr-FR" dirty="0"/>
              <a:t> </a:t>
            </a:r>
            <a:r>
              <a:rPr lang="fr-FR" dirty="0" err="1"/>
              <a:t>is</a:t>
            </a:r>
            <a:r>
              <a:rPr lang="fr-FR" dirty="0"/>
              <a:t> not right, I </a:t>
            </a:r>
            <a:r>
              <a:rPr lang="fr-FR" dirty="0" err="1"/>
              <a:t>still</a:t>
            </a:r>
            <a:r>
              <a:rPr lang="fr-FR" dirty="0"/>
              <a:t> </a:t>
            </a:r>
            <a:r>
              <a:rPr lang="fr-FR" dirty="0" err="1"/>
              <a:t>didn’t</a:t>
            </a:r>
            <a:r>
              <a:rPr lang="fr-FR" dirty="0"/>
              <a:t> </a:t>
            </a:r>
            <a:r>
              <a:rPr lang="fr-FR" dirty="0" err="1"/>
              <a:t>get</a:t>
            </a:r>
            <a:r>
              <a:rPr lang="fr-FR" dirty="0"/>
              <a:t> time to </a:t>
            </a:r>
            <a:r>
              <a:rPr lang="fr-FR" dirty="0" err="1"/>
              <a:t>make</a:t>
            </a:r>
            <a:r>
              <a:rPr lang="fr-FR" dirty="0"/>
              <a:t> </a:t>
            </a:r>
            <a:r>
              <a:rPr lang="fr-FR" dirty="0" err="1"/>
              <a:t>this</a:t>
            </a:r>
            <a:r>
              <a:rPr lang="fr-FR" dirty="0"/>
              <a:t> part. But </a:t>
            </a:r>
            <a:r>
              <a:rPr lang="fr-FR" dirty="0" err="1"/>
              <a:t>with</a:t>
            </a:r>
            <a:r>
              <a:rPr lang="fr-FR" dirty="0"/>
              <a:t> 2k </a:t>
            </a:r>
            <a:r>
              <a:rPr lang="fr-FR" dirty="0" err="1"/>
              <a:t>labled</a:t>
            </a:r>
            <a:r>
              <a:rPr lang="fr-FR" dirty="0"/>
              <a:t> images, the </a:t>
            </a:r>
            <a:r>
              <a:rPr lang="fr-FR" dirty="0" err="1"/>
              <a:t>results</a:t>
            </a:r>
            <a:r>
              <a:rPr lang="fr-FR" dirty="0"/>
              <a:t> are </a:t>
            </a:r>
            <a:r>
              <a:rPr lang="fr-FR" dirty="0" err="1"/>
              <a:t>already</a:t>
            </a:r>
            <a:r>
              <a:rPr lang="fr-FR" dirty="0"/>
              <a:t> good.</a:t>
            </a:r>
            <a:endParaRPr lang="en-LT" dirty="0"/>
          </a:p>
        </p:txBody>
      </p:sp>
      <p:sp>
        <p:nvSpPr>
          <p:cNvPr id="4" name="Slide Number Placeholder 3"/>
          <p:cNvSpPr>
            <a:spLocks noGrp="1"/>
          </p:cNvSpPr>
          <p:nvPr>
            <p:ph type="sldNum" sz="quarter" idx="5"/>
          </p:nvPr>
        </p:nvSpPr>
        <p:spPr/>
        <p:txBody>
          <a:bodyPr/>
          <a:lstStyle/>
          <a:p>
            <a:fld id="{0748A9F8-9560-9743-AE3D-EC4B3B8AF971}" type="slidenum">
              <a:t>15</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One the images are </a:t>
            </a:r>
            <a:r>
              <a:rPr lang="fr-FR" dirty="0" err="1"/>
              <a:t>labelled</a:t>
            </a:r>
            <a:r>
              <a:rPr lang="fr-FR" dirty="0"/>
              <a:t>, </a:t>
            </a:r>
            <a:r>
              <a:rPr lang="fr-FR" dirty="0" err="1"/>
              <a:t>we</a:t>
            </a:r>
            <a:r>
              <a:rPr lang="fr-FR" dirty="0"/>
              <a:t> have </a:t>
            </a:r>
            <a:r>
              <a:rPr lang="fr-FR" dirty="0" err="1"/>
              <a:t>our</a:t>
            </a:r>
            <a:r>
              <a:rPr lang="fr-FR" dirty="0"/>
              <a:t> training </a:t>
            </a:r>
            <a:r>
              <a:rPr lang="fr-FR" dirty="0" err="1"/>
              <a:t>dataset</a:t>
            </a:r>
            <a:r>
              <a:rPr lang="fr-FR" dirty="0"/>
              <a:t>, </a:t>
            </a:r>
            <a:r>
              <a:rPr lang="fr-FR" dirty="0" err="1"/>
              <a:t>we</a:t>
            </a:r>
            <a:r>
              <a:rPr lang="fr-FR" dirty="0"/>
              <a:t> </a:t>
            </a:r>
            <a:r>
              <a:rPr lang="fr-FR" dirty="0" err="1"/>
              <a:t>make</a:t>
            </a:r>
            <a:r>
              <a:rPr lang="fr-FR" dirty="0"/>
              <a:t> a configuration for the training and </a:t>
            </a:r>
            <a:r>
              <a:rPr lang="fr-FR" dirty="0" err="1"/>
              <a:t>we</a:t>
            </a:r>
            <a:r>
              <a:rPr lang="fr-FR" dirty="0"/>
              <a:t> </a:t>
            </a:r>
            <a:r>
              <a:rPr lang="fr-FR" dirty="0" err="1"/>
              <a:t>generate</a:t>
            </a:r>
            <a:r>
              <a:rPr lang="fr-FR" dirty="0"/>
              <a:t> the </a:t>
            </a:r>
            <a:r>
              <a:rPr lang="fr-FR" dirty="0" err="1"/>
              <a:t>weights</a:t>
            </a:r>
            <a:r>
              <a:rPr lang="fr-FR" dirty="0"/>
              <a:t> file.</a:t>
            </a:r>
            <a:endParaRPr lang="en-LT" dirty="0"/>
          </a:p>
        </p:txBody>
      </p:sp>
      <p:sp>
        <p:nvSpPr>
          <p:cNvPr id="4" name="Slide Number Placeholder 3"/>
          <p:cNvSpPr>
            <a:spLocks noGrp="1"/>
          </p:cNvSpPr>
          <p:nvPr>
            <p:ph type="sldNum" sz="quarter" idx="5"/>
          </p:nvPr>
        </p:nvSpPr>
        <p:spPr/>
        <p:txBody>
          <a:bodyPr/>
          <a:lstStyle/>
          <a:p>
            <a:fld id="{0748A9F8-9560-9743-AE3D-EC4B3B8AF971}" type="slidenum">
              <a:t>16</a:t>
            </a:fld>
            <a:endParaRPr lang="en-LT"/>
          </a:p>
        </p:txBody>
      </p:sp>
    </p:spTree>
    <p:extLst>
      <p:ext uri="{BB962C8B-B14F-4D97-AF65-F5344CB8AC3E}">
        <p14:creationId xmlns:p14="http://schemas.microsoft.com/office/powerpoint/2010/main" val="308600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For the </a:t>
            </a:r>
            <a:r>
              <a:rPr lang="fr-FR" dirty="0" err="1"/>
              <a:t>evaluation</a:t>
            </a:r>
            <a:r>
              <a:rPr lang="fr-FR" dirty="0"/>
              <a:t>, I have to </a:t>
            </a:r>
            <a:r>
              <a:rPr lang="fr-FR" dirty="0" err="1"/>
              <a:t>evaluate</a:t>
            </a:r>
            <a:r>
              <a:rPr lang="fr-FR" dirty="0"/>
              <a:t> the </a:t>
            </a:r>
            <a:r>
              <a:rPr lang="fr-FR" dirty="0" err="1"/>
              <a:t>inference</a:t>
            </a:r>
            <a:r>
              <a:rPr lang="fr-FR" dirty="0"/>
              <a:t> time, </a:t>
            </a:r>
            <a:r>
              <a:rPr lang="fr-FR" dirty="0" err="1"/>
              <a:t>find</a:t>
            </a:r>
            <a:r>
              <a:rPr lang="fr-FR" dirty="0"/>
              <a:t> an </a:t>
            </a:r>
            <a:r>
              <a:rPr lang="fr-FR" dirty="0" err="1"/>
              <a:t>equilbrium</a:t>
            </a:r>
            <a:r>
              <a:rPr lang="fr-FR" dirty="0"/>
              <a:t> </a:t>
            </a:r>
            <a:r>
              <a:rPr lang="fr-FR" dirty="0" err="1"/>
              <a:t>between</a:t>
            </a:r>
            <a:r>
              <a:rPr lang="fr-FR" dirty="0"/>
              <a:t> the </a:t>
            </a:r>
            <a:r>
              <a:rPr lang="fr-FR" dirty="0" err="1"/>
              <a:t>complexity</a:t>
            </a:r>
            <a:r>
              <a:rPr lang="fr-FR" dirty="0"/>
              <a:t> of the architecture and the time for </a:t>
            </a:r>
            <a:r>
              <a:rPr lang="fr-FR" dirty="0" err="1"/>
              <a:t>inference</a:t>
            </a:r>
            <a:r>
              <a:rPr lang="fr-FR" dirty="0"/>
              <a:t>. As </a:t>
            </a:r>
            <a:r>
              <a:rPr lang="fr-FR" dirty="0" err="1"/>
              <a:t>you</a:t>
            </a:r>
            <a:r>
              <a:rPr lang="fr-FR" dirty="0"/>
              <a:t> can </a:t>
            </a:r>
            <a:r>
              <a:rPr lang="fr-FR" dirty="0" err="1"/>
              <a:t>see</a:t>
            </a:r>
            <a:r>
              <a:rPr lang="fr-FR" dirty="0"/>
              <a:t> on right the </a:t>
            </a:r>
            <a:r>
              <a:rPr lang="fr-FR" dirty="0" err="1"/>
              <a:t>detection</a:t>
            </a:r>
            <a:r>
              <a:rPr lang="fr-FR" dirty="0"/>
              <a:t> </a:t>
            </a:r>
            <a:r>
              <a:rPr lang="fr-FR" dirty="0" err="1"/>
              <a:t>is</a:t>
            </a:r>
            <a:r>
              <a:rPr lang="fr-FR" dirty="0"/>
              <a:t> relevant </a:t>
            </a:r>
            <a:r>
              <a:rPr lang="fr-FR" dirty="0" err="1"/>
              <a:t>even</a:t>
            </a:r>
            <a:r>
              <a:rPr lang="fr-FR" dirty="0"/>
              <a:t> in </a:t>
            </a:r>
            <a:r>
              <a:rPr lang="fr-FR" dirty="0" err="1"/>
              <a:t>bad</a:t>
            </a:r>
            <a:r>
              <a:rPr lang="fr-FR" dirty="0"/>
              <a:t> </a:t>
            </a:r>
            <a:r>
              <a:rPr lang="fr-FR" dirty="0" err="1"/>
              <a:t>environment</a:t>
            </a:r>
            <a:r>
              <a:rPr lang="fr-FR" dirty="0"/>
              <a:t>, and the </a:t>
            </a:r>
            <a:r>
              <a:rPr lang="fr-FR" dirty="0" err="1"/>
              <a:t>results</a:t>
            </a:r>
            <a:r>
              <a:rPr lang="fr-FR" dirty="0"/>
              <a:t> are </a:t>
            </a:r>
            <a:r>
              <a:rPr lang="fr-FR" dirty="0" err="1"/>
              <a:t>still</a:t>
            </a:r>
            <a:r>
              <a:rPr lang="fr-FR" dirty="0"/>
              <a:t> to </a:t>
            </a:r>
            <a:r>
              <a:rPr lang="fr-FR" dirty="0" err="1"/>
              <a:t>be</a:t>
            </a:r>
            <a:r>
              <a:rPr lang="fr-FR" dirty="0"/>
              <a:t> </a:t>
            </a:r>
            <a:r>
              <a:rPr lang="fr-FR" dirty="0" err="1"/>
              <a:t>improved</a:t>
            </a:r>
            <a:r>
              <a:rPr lang="fr-FR" dirty="0"/>
              <a:t>.</a:t>
            </a:r>
            <a:endParaRPr lang="en-LT" dirty="0"/>
          </a:p>
        </p:txBody>
      </p:sp>
      <p:sp>
        <p:nvSpPr>
          <p:cNvPr id="4" name="Slide Number Placeholder 3"/>
          <p:cNvSpPr>
            <a:spLocks noGrp="1"/>
          </p:cNvSpPr>
          <p:nvPr>
            <p:ph type="sldNum" sz="quarter" idx="5"/>
          </p:nvPr>
        </p:nvSpPr>
        <p:spPr/>
        <p:txBody>
          <a:bodyPr/>
          <a:lstStyle/>
          <a:p>
            <a:fld id="{0748A9F8-9560-9743-AE3D-EC4B3B8AF971}" type="slidenum">
              <a:t>17</a:t>
            </a:fld>
            <a:endParaRPr lang="en-LT"/>
          </a:p>
        </p:txBody>
      </p:sp>
    </p:spTree>
    <p:extLst>
      <p:ext uri="{BB962C8B-B14F-4D97-AF65-F5344CB8AC3E}">
        <p14:creationId xmlns:p14="http://schemas.microsoft.com/office/powerpoint/2010/main" val="165765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E92847-51ED-1449-A9AF-8F855167E8E6}" type="slidenum">
              <a:rPr lang="fr-FR" smtClean="0"/>
              <a:t>2</a:t>
            </a:fld>
            <a:endParaRPr lang="fr-FR"/>
          </a:p>
        </p:txBody>
      </p:sp>
    </p:spTree>
    <p:extLst>
      <p:ext uri="{BB962C8B-B14F-4D97-AF65-F5344CB8AC3E}">
        <p14:creationId xmlns:p14="http://schemas.microsoft.com/office/powerpoint/2010/main" val="44773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assume that you have no prior knowledge about FPS Games, and if it is the case, don’t worry about it, I am going to give you a simple explanation.</a:t>
            </a:r>
            <a:endParaRPr lang="en-LT" dirty="0"/>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FPS: stands for First Person Shooter, the screen is centered on your hand, possibly your gun or other weapon-based combat in a first-person perspective, with the player experiencing the action through the eyes of the controlled character. And when the game is about gun fights, beyond the movement with the keyboard, the main skill is actually being able to place the center of your screen where you would have what we call crosshair on the target. As you can see in the picture on the right, the blue lines define a precise area around the center of the screen, and you goal is to keep track of it and move it on your target, so you can hit some. In this project, I have been working on </a:t>
            </a:r>
            <a:r>
              <a:rPr lang="en-US" dirty="0" err="1"/>
              <a:t>Valorant</a:t>
            </a:r>
            <a:r>
              <a:rPr lang="en-US" dirty="0"/>
              <a:t> made by Riot Games.</a:t>
            </a:r>
            <a:endParaRPr lang="en-LT" dirty="0"/>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55004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as </a:t>
            </a:r>
            <a:r>
              <a:rPr lang="fr-FR" dirty="0" err="1"/>
              <a:t>any</a:t>
            </a:r>
            <a:r>
              <a:rPr lang="fr-FR" dirty="0"/>
              <a:t> </a:t>
            </a:r>
            <a:r>
              <a:rPr lang="fr-FR" dirty="0" err="1"/>
              <a:t>other</a:t>
            </a:r>
            <a:r>
              <a:rPr lang="fr-FR" dirty="0"/>
              <a:t> </a:t>
            </a:r>
            <a:r>
              <a:rPr lang="fr-FR" dirty="0" err="1"/>
              <a:t>games</a:t>
            </a:r>
            <a:r>
              <a:rPr lang="fr-FR" dirty="0"/>
              <a:t>, </a:t>
            </a:r>
            <a:r>
              <a:rPr lang="fr-FR" dirty="0" err="1"/>
              <a:t>there</a:t>
            </a:r>
            <a:r>
              <a:rPr lang="fr-FR" dirty="0"/>
              <a:t> are </a:t>
            </a:r>
            <a:r>
              <a:rPr lang="fr-FR" dirty="0" err="1"/>
              <a:t>always</a:t>
            </a:r>
            <a:r>
              <a:rPr lang="fr-FR" dirty="0"/>
              <a:t> people </a:t>
            </a:r>
            <a:r>
              <a:rPr lang="fr-FR" dirty="0" err="1"/>
              <a:t>who</a:t>
            </a:r>
            <a:r>
              <a:rPr lang="fr-FR" dirty="0"/>
              <a:t> tries to hack the gameplay, but </a:t>
            </a:r>
            <a:r>
              <a:rPr lang="fr-FR" dirty="0" err="1"/>
              <a:t>making</a:t>
            </a:r>
            <a:r>
              <a:rPr lang="fr-FR" dirty="0"/>
              <a:t> </a:t>
            </a:r>
            <a:r>
              <a:rPr lang="fr-FR" dirty="0" err="1"/>
              <a:t>it</a:t>
            </a:r>
            <a:r>
              <a:rPr lang="fr-FR" dirty="0"/>
              <a:t> </a:t>
            </a:r>
            <a:r>
              <a:rPr lang="fr-FR" dirty="0" err="1"/>
              <a:t>easier</a:t>
            </a:r>
            <a:r>
              <a:rPr lang="fr-FR" dirty="0"/>
              <a:t> for </a:t>
            </a:r>
            <a:r>
              <a:rPr lang="fr-FR" dirty="0" err="1"/>
              <a:t>them</a:t>
            </a:r>
            <a:r>
              <a:rPr lang="fr-FR" dirty="0"/>
              <a:t> and harder for </a:t>
            </a:r>
            <a:r>
              <a:rPr lang="fr-FR" dirty="0" err="1"/>
              <a:t>their</a:t>
            </a:r>
            <a:r>
              <a:rPr lang="fr-FR" dirty="0"/>
              <a:t> </a:t>
            </a:r>
            <a:r>
              <a:rPr lang="fr-FR" dirty="0" err="1"/>
              <a:t>oppnents</a:t>
            </a:r>
            <a:r>
              <a:rPr lang="fr-FR" dirty="0"/>
              <a:t>. The </a:t>
            </a:r>
            <a:r>
              <a:rPr lang="fr-FR" dirty="0" err="1"/>
              <a:t>classical</a:t>
            </a:r>
            <a:r>
              <a:rPr lang="fr-FR" dirty="0"/>
              <a:t> </a:t>
            </a:r>
            <a:r>
              <a:rPr lang="fr-FR" dirty="0" err="1"/>
              <a:t>way</a:t>
            </a:r>
            <a:r>
              <a:rPr lang="fr-FR" dirty="0"/>
              <a:t> of </a:t>
            </a:r>
            <a:r>
              <a:rPr lang="fr-FR" dirty="0" err="1"/>
              <a:t>doing</a:t>
            </a:r>
            <a:r>
              <a:rPr lang="fr-FR" dirty="0"/>
              <a:t>, </a:t>
            </a:r>
            <a:r>
              <a:rPr lang="fr-FR" dirty="0" err="1"/>
              <a:t>is</a:t>
            </a:r>
            <a:r>
              <a:rPr lang="fr-FR" dirty="0"/>
              <a:t> </a:t>
            </a:r>
            <a:r>
              <a:rPr lang="fr-FR" dirty="0" err="1"/>
              <a:t>you</a:t>
            </a:r>
            <a:r>
              <a:rPr lang="fr-FR" dirty="0"/>
              <a:t> </a:t>
            </a:r>
            <a:r>
              <a:rPr lang="fr-FR" dirty="0" err="1"/>
              <a:t>either</a:t>
            </a:r>
            <a:r>
              <a:rPr lang="fr-FR" dirty="0"/>
              <a:t> have </a:t>
            </a:r>
            <a:r>
              <a:rPr lang="fr-FR" dirty="0" err="1"/>
              <a:t>access</a:t>
            </a:r>
            <a:r>
              <a:rPr lang="fr-FR" dirty="0"/>
              <a:t> to the </a:t>
            </a:r>
            <a:r>
              <a:rPr lang="fr-FR" dirty="0" err="1"/>
              <a:t>game</a:t>
            </a:r>
            <a:r>
              <a:rPr lang="fr-FR" dirty="0"/>
              <a:t> files, </a:t>
            </a:r>
            <a:r>
              <a:rPr lang="fr-FR" dirty="0" err="1"/>
              <a:t>especially</a:t>
            </a:r>
            <a:r>
              <a:rPr lang="fr-FR" dirty="0"/>
              <a:t> if </a:t>
            </a:r>
            <a:r>
              <a:rPr lang="fr-FR" dirty="0" err="1"/>
              <a:t>you</a:t>
            </a:r>
            <a:r>
              <a:rPr lang="fr-FR" dirty="0"/>
              <a:t> are </a:t>
            </a:r>
            <a:r>
              <a:rPr lang="fr-FR" dirty="0" err="1"/>
              <a:t>playing</a:t>
            </a:r>
            <a:r>
              <a:rPr lang="fr-FR" dirty="0"/>
              <a:t> </a:t>
            </a:r>
            <a:r>
              <a:rPr lang="fr-FR" dirty="0" err="1"/>
              <a:t>locally</a:t>
            </a:r>
            <a:r>
              <a:rPr lang="fr-FR" dirty="0"/>
              <a:t>, or </a:t>
            </a:r>
            <a:r>
              <a:rPr lang="fr-FR" dirty="0" err="1"/>
              <a:t>you</a:t>
            </a:r>
            <a:r>
              <a:rPr lang="fr-FR" dirty="0"/>
              <a:t> are </a:t>
            </a:r>
            <a:r>
              <a:rPr lang="fr-FR" dirty="0" err="1"/>
              <a:t>messing</a:t>
            </a:r>
            <a:r>
              <a:rPr lang="fr-FR" dirty="0"/>
              <a:t> up </a:t>
            </a:r>
            <a:r>
              <a:rPr lang="fr-FR" dirty="0" err="1"/>
              <a:t>with</a:t>
            </a:r>
            <a:r>
              <a:rPr lang="fr-FR" dirty="0"/>
              <a:t> </a:t>
            </a:r>
            <a:r>
              <a:rPr lang="fr-FR" dirty="0" err="1"/>
              <a:t>packets</a:t>
            </a:r>
            <a:r>
              <a:rPr lang="fr-FR" dirty="0"/>
              <a:t> </a:t>
            </a:r>
            <a:r>
              <a:rPr lang="fr-FR" dirty="0" err="1"/>
              <a:t>coming</a:t>
            </a:r>
            <a:r>
              <a:rPr lang="fr-FR" dirty="0"/>
              <a:t> up </a:t>
            </a:r>
            <a:r>
              <a:rPr lang="fr-FR" dirty="0" err="1"/>
              <a:t>from</a:t>
            </a:r>
            <a:r>
              <a:rPr lang="fr-FR" dirty="0"/>
              <a:t> the server </a:t>
            </a:r>
            <a:r>
              <a:rPr lang="fr-FR" dirty="0" err="1"/>
              <a:t>when</a:t>
            </a:r>
            <a:r>
              <a:rPr lang="fr-FR" dirty="0"/>
              <a:t> </a:t>
            </a:r>
            <a:r>
              <a:rPr lang="fr-FR" dirty="0" err="1"/>
              <a:t>you</a:t>
            </a:r>
            <a:r>
              <a:rPr lang="fr-FR" dirty="0"/>
              <a:t> are </a:t>
            </a:r>
            <a:r>
              <a:rPr lang="fr-FR" dirty="0" err="1"/>
              <a:t>playing</a:t>
            </a:r>
            <a:r>
              <a:rPr lang="fr-FR" dirty="0"/>
              <a:t> online </a:t>
            </a:r>
            <a:r>
              <a:rPr lang="fr-FR" dirty="0" err="1"/>
              <a:t>games</a:t>
            </a:r>
            <a:r>
              <a:rPr lang="fr-FR" dirty="0"/>
              <a:t>, </a:t>
            </a:r>
            <a:r>
              <a:rPr lang="fr-FR" dirty="0" err="1"/>
              <a:t>what</a:t>
            </a:r>
            <a:r>
              <a:rPr lang="fr-FR" dirty="0"/>
              <a:t> I </a:t>
            </a:r>
            <a:r>
              <a:rPr lang="fr-FR" dirty="0" err="1"/>
              <a:t>mean</a:t>
            </a:r>
            <a:r>
              <a:rPr lang="fr-FR" dirty="0"/>
              <a:t> by </a:t>
            </a:r>
            <a:r>
              <a:rPr lang="fr-FR" dirty="0" err="1"/>
              <a:t>messing</a:t>
            </a:r>
            <a:r>
              <a:rPr lang="fr-FR" dirty="0"/>
              <a:t> up, </a:t>
            </a:r>
            <a:r>
              <a:rPr lang="fr-FR" dirty="0" err="1"/>
              <a:t>is</a:t>
            </a:r>
            <a:r>
              <a:rPr lang="fr-FR" dirty="0"/>
              <a:t> </a:t>
            </a:r>
            <a:r>
              <a:rPr lang="fr-FR" dirty="0" err="1"/>
              <a:t>getting</a:t>
            </a:r>
            <a:r>
              <a:rPr lang="fr-FR" dirty="0"/>
              <a:t> </a:t>
            </a:r>
            <a:r>
              <a:rPr lang="fr-FR" dirty="0" err="1"/>
              <a:t>addtional</a:t>
            </a:r>
            <a:r>
              <a:rPr lang="fr-FR" dirty="0"/>
              <a:t> information about the gameplay for </a:t>
            </a:r>
            <a:r>
              <a:rPr lang="fr-FR" dirty="0" err="1"/>
              <a:t>example</a:t>
            </a:r>
            <a:r>
              <a:rPr lang="fr-FR" dirty="0"/>
              <a:t> the location of the ennemies, </a:t>
            </a:r>
            <a:r>
              <a:rPr lang="fr-FR" dirty="0" err="1"/>
              <a:t>their</a:t>
            </a:r>
            <a:r>
              <a:rPr lang="fr-FR" dirty="0"/>
              <a:t> </a:t>
            </a:r>
            <a:r>
              <a:rPr lang="fr-FR" dirty="0" err="1"/>
              <a:t>stamina</a:t>
            </a:r>
            <a:r>
              <a:rPr lang="fr-FR" dirty="0"/>
              <a:t>, the items…. In </a:t>
            </a:r>
            <a:r>
              <a:rPr lang="fr-FR" dirty="0" err="1"/>
              <a:t>this</a:t>
            </a:r>
            <a:r>
              <a:rPr lang="fr-FR" dirty="0"/>
              <a:t> </a:t>
            </a:r>
            <a:r>
              <a:rPr lang="fr-FR" dirty="0" err="1"/>
              <a:t>project</a:t>
            </a:r>
            <a:r>
              <a:rPr lang="fr-FR" dirty="0"/>
              <a:t>, I </a:t>
            </a:r>
            <a:r>
              <a:rPr lang="fr-FR" dirty="0" err="1"/>
              <a:t>am</a:t>
            </a:r>
            <a:r>
              <a:rPr lang="fr-FR" dirty="0"/>
              <a:t> </a:t>
            </a:r>
            <a:r>
              <a:rPr lang="fr-FR" dirty="0" err="1"/>
              <a:t>making</a:t>
            </a:r>
            <a:r>
              <a:rPr lang="fr-FR" dirty="0"/>
              <a:t> the AI </a:t>
            </a:r>
            <a:r>
              <a:rPr lang="fr-FR" dirty="0" err="1"/>
              <a:t>sees</a:t>
            </a:r>
            <a:r>
              <a:rPr lang="fr-FR" dirty="0"/>
              <a:t> </a:t>
            </a:r>
            <a:r>
              <a:rPr lang="fr-FR" dirty="0" err="1"/>
              <a:t>exactly</a:t>
            </a:r>
            <a:r>
              <a:rPr lang="fr-FR" dirty="0"/>
              <a:t> </a:t>
            </a:r>
            <a:r>
              <a:rPr lang="fr-FR" dirty="0" err="1"/>
              <a:t>what</a:t>
            </a:r>
            <a:r>
              <a:rPr lang="fr-FR" dirty="0"/>
              <a:t> Human user </a:t>
            </a:r>
            <a:r>
              <a:rPr lang="fr-FR" dirty="0" err="1"/>
              <a:t>would</a:t>
            </a:r>
            <a:r>
              <a:rPr lang="fr-FR" dirty="0"/>
              <a:t> </a:t>
            </a:r>
            <a:r>
              <a:rPr lang="fr-FR" dirty="0" err="1"/>
              <a:t>see</a:t>
            </a:r>
            <a:r>
              <a:rPr lang="fr-FR" dirty="0"/>
              <a:t> on the screen </a:t>
            </a:r>
            <a:r>
              <a:rPr lang="fr-FR" dirty="0" err="1"/>
              <a:t>without</a:t>
            </a:r>
            <a:r>
              <a:rPr lang="fr-FR" dirty="0"/>
              <a:t> </a:t>
            </a:r>
            <a:r>
              <a:rPr lang="fr-FR" dirty="0" err="1"/>
              <a:t>any</a:t>
            </a:r>
            <a:r>
              <a:rPr lang="fr-FR" dirty="0"/>
              <a:t> </a:t>
            </a:r>
            <a:r>
              <a:rPr lang="fr-FR" dirty="0" err="1"/>
              <a:t>additional</a:t>
            </a:r>
            <a:r>
              <a:rPr lang="fr-FR" dirty="0"/>
              <a:t> information. And I </a:t>
            </a:r>
            <a:r>
              <a:rPr lang="fr-FR" dirty="0" err="1"/>
              <a:t>am</a:t>
            </a:r>
            <a:r>
              <a:rPr lang="fr-FR" dirty="0"/>
              <a:t> </a:t>
            </a:r>
            <a:r>
              <a:rPr lang="fr-FR" dirty="0" err="1"/>
              <a:t>using</a:t>
            </a:r>
            <a:r>
              <a:rPr lang="fr-FR" dirty="0"/>
              <a:t> Object </a:t>
            </a:r>
            <a:r>
              <a:rPr lang="fr-FR" dirty="0" err="1"/>
              <a:t>detection</a:t>
            </a:r>
            <a:r>
              <a:rPr lang="fr-FR" dirty="0"/>
              <a:t> techniques to </a:t>
            </a:r>
            <a:r>
              <a:rPr lang="fr-FR" dirty="0" err="1"/>
              <a:t>be</a:t>
            </a:r>
            <a:r>
              <a:rPr lang="fr-FR" dirty="0"/>
              <a:t> able to </a:t>
            </a:r>
            <a:r>
              <a:rPr lang="fr-FR" dirty="0" err="1"/>
              <a:t>detect</a:t>
            </a:r>
            <a:r>
              <a:rPr lang="fr-FR" dirty="0"/>
              <a:t> the </a:t>
            </a:r>
            <a:r>
              <a:rPr lang="fr-FR" dirty="0" err="1"/>
              <a:t>targets</a:t>
            </a:r>
            <a:r>
              <a:rPr lang="fr-FR" dirty="0"/>
              <a:t> and </a:t>
            </a:r>
            <a:r>
              <a:rPr lang="fr-FR" dirty="0" err="1"/>
              <a:t>other</a:t>
            </a:r>
            <a:r>
              <a:rPr lang="fr-FR" dirty="0"/>
              <a:t> items.</a:t>
            </a:r>
            <a:endParaRPr lang="en-LT" dirty="0"/>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135005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I </a:t>
            </a:r>
            <a:r>
              <a:rPr lang="fr-FR" dirty="0" err="1"/>
              <a:t>said</a:t>
            </a:r>
            <a:r>
              <a:rPr lang="fr-FR" dirty="0"/>
              <a:t>, the </a:t>
            </a:r>
            <a:r>
              <a:rPr lang="fr-FR" dirty="0" err="1"/>
              <a:t>project</a:t>
            </a:r>
            <a:r>
              <a:rPr lang="fr-FR" dirty="0"/>
              <a:t> </a:t>
            </a:r>
            <a:r>
              <a:rPr lang="fr-FR" dirty="0" err="1"/>
              <a:t>is</a:t>
            </a:r>
            <a:r>
              <a:rPr lang="fr-FR" dirty="0"/>
              <a:t> about </a:t>
            </a:r>
            <a:r>
              <a:rPr lang="fr-FR" dirty="0" err="1"/>
              <a:t>making</a:t>
            </a:r>
            <a:r>
              <a:rPr lang="fr-FR" dirty="0"/>
              <a:t> </a:t>
            </a:r>
            <a:r>
              <a:rPr lang="fr-FR" dirty="0" err="1"/>
              <a:t>this</a:t>
            </a:r>
            <a:r>
              <a:rPr lang="fr-FR" dirty="0"/>
              <a:t> Ai </a:t>
            </a:r>
            <a:r>
              <a:rPr lang="fr-FR" dirty="0" err="1"/>
              <a:t>Aimbot</a:t>
            </a:r>
            <a:r>
              <a:rPr lang="fr-FR" dirty="0"/>
              <a:t>, I have set up </a:t>
            </a:r>
            <a:r>
              <a:rPr lang="fr-FR" dirty="0" err="1"/>
              <a:t>some</a:t>
            </a:r>
            <a:r>
              <a:rPr lang="fr-FR" dirty="0"/>
              <a:t> </a:t>
            </a:r>
            <a:r>
              <a:rPr lang="fr-FR" dirty="0" err="1"/>
              <a:t>milestones</a:t>
            </a:r>
            <a:r>
              <a:rPr lang="fr-FR" dirty="0"/>
              <a:t> and objectives to </a:t>
            </a:r>
            <a:r>
              <a:rPr lang="fr-FR" dirty="0" err="1"/>
              <a:t>reach</a:t>
            </a:r>
            <a:r>
              <a:rPr lang="fr-FR" dirty="0"/>
              <a:t> </a:t>
            </a:r>
            <a:r>
              <a:rPr lang="fr-FR" dirty="0" err="1"/>
              <a:t>through</a:t>
            </a:r>
            <a:r>
              <a:rPr lang="fr-FR" dirty="0"/>
              <a:t> the </a:t>
            </a:r>
            <a:r>
              <a:rPr lang="fr-FR" dirty="0" err="1"/>
              <a:t>project</a:t>
            </a:r>
            <a:r>
              <a:rPr lang="fr-FR" dirty="0"/>
              <a:t>, </a:t>
            </a:r>
            <a:r>
              <a:rPr lang="fr-FR" dirty="0" err="1"/>
              <a:t>that</a:t>
            </a:r>
            <a:r>
              <a:rPr lang="fr-FR" dirty="0"/>
              <a:t> </a:t>
            </a:r>
            <a:r>
              <a:rPr lang="fr-FR" dirty="0" err="1"/>
              <a:t>they</a:t>
            </a:r>
            <a:r>
              <a:rPr lang="fr-FR" dirty="0"/>
              <a:t> </a:t>
            </a:r>
            <a:r>
              <a:rPr lang="fr-FR" dirty="0" err="1"/>
              <a:t>evolve</a:t>
            </a:r>
            <a:r>
              <a:rPr lang="fr-FR" dirty="0"/>
              <a:t> as I </a:t>
            </a:r>
            <a:r>
              <a:rPr lang="fr-FR" dirty="0" err="1"/>
              <a:t>am</a:t>
            </a:r>
            <a:r>
              <a:rPr lang="fr-FR" dirty="0"/>
              <a:t> </a:t>
            </a:r>
            <a:r>
              <a:rPr lang="fr-FR" dirty="0" err="1"/>
              <a:t>working</a:t>
            </a:r>
            <a:r>
              <a:rPr lang="fr-FR" dirty="0"/>
              <a:t> </a:t>
            </a:r>
            <a:r>
              <a:rPr lang="fr-FR" dirty="0" err="1"/>
              <a:t>with</a:t>
            </a:r>
            <a:r>
              <a:rPr lang="fr-FR" dirty="0"/>
              <a:t> new </a:t>
            </a:r>
            <a:r>
              <a:rPr lang="fr-FR" dirty="0" err="1"/>
              <a:t>ideas</a:t>
            </a:r>
            <a:r>
              <a:rPr lang="fr-FR" dirty="0"/>
              <a:t> </a:t>
            </a:r>
            <a:r>
              <a:rPr lang="fr-FR" dirty="0" err="1"/>
              <a:t>coming</a:t>
            </a:r>
            <a:r>
              <a:rPr lang="fr-FR" dirty="0"/>
              <a:t> up. First </a:t>
            </a:r>
            <a:r>
              <a:rPr lang="fr-FR" dirty="0" err="1"/>
              <a:t>task</a:t>
            </a:r>
            <a:r>
              <a:rPr lang="fr-FR" dirty="0"/>
              <a:t>, </a:t>
            </a:r>
            <a:r>
              <a:rPr lang="fr-FR" dirty="0" err="1"/>
              <a:t>is</a:t>
            </a:r>
            <a:r>
              <a:rPr lang="fr-FR" dirty="0"/>
              <a:t> </a:t>
            </a:r>
            <a:r>
              <a:rPr lang="fr-FR" dirty="0" err="1"/>
              <a:t>being</a:t>
            </a:r>
            <a:r>
              <a:rPr lang="fr-FR" dirty="0"/>
              <a:t> able to </a:t>
            </a:r>
            <a:r>
              <a:rPr lang="fr-FR" dirty="0" err="1"/>
              <a:t>detect</a:t>
            </a:r>
            <a:r>
              <a:rPr lang="fr-FR" dirty="0"/>
              <a:t> </a:t>
            </a:r>
            <a:r>
              <a:rPr lang="fr-FR" dirty="0" err="1"/>
              <a:t>players</a:t>
            </a:r>
            <a:r>
              <a:rPr lang="fr-FR" dirty="0"/>
              <a:t> on images, </a:t>
            </a:r>
            <a:r>
              <a:rPr lang="fr-FR" dirty="0" err="1"/>
              <a:t>then</a:t>
            </a:r>
            <a:r>
              <a:rPr lang="fr-FR" dirty="0"/>
              <a:t> on </a:t>
            </a:r>
            <a:r>
              <a:rPr lang="fr-FR" dirty="0" err="1"/>
              <a:t>videos</a:t>
            </a:r>
            <a:r>
              <a:rPr lang="fr-FR" dirty="0"/>
              <a:t>, and </a:t>
            </a:r>
            <a:r>
              <a:rPr lang="fr-FR" dirty="0" err="1"/>
              <a:t>then</a:t>
            </a:r>
            <a:r>
              <a:rPr lang="fr-FR" dirty="0"/>
              <a:t> </a:t>
            </a:r>
            <a:r>
              <a:rPr lang="fr-FR" dirty="0" err="1"/>
              <a:t>being</a:t>
            </a:r>
            <a:r>
              <a:rPr lang="fr-FR" dirty="0"/>
              <a:t> able to </a:t>
            </a:r>
            <a:r>
              <a:rPr lang="fr-FR" dirty="0" err="1"/>
              <a:t>make</a:t>
            </a:r>
            <a:r>
              <a:rPr lang="fr-FR" dirty="0"/>
              <a:t> the </a:t>
            </a:r>
            <a:r>
              <a:rPr lang="fr-FR" dirty="0" err="1"/>
              <a:t>detection</a:t>
            </a:r>
            <a:r>
              <a:rPr lang="fr-FR" dirty="0"/>
              <a:t> in real time. Second, as </a:t>
            </a:r>
            <a:r>
              <a:rPr lang="fr-FR" dirty="0" err="1"/>
              <a:t>you</a:t>
            </a:r>
            <a:r>
              <a:rPr lang="fr-FR" dirty="0"/>
              <a:t> </a:t>
            </a:r>
            <a:r>
              <a:rPr lang="fr-FR" dirty="0" err="1"/>
              <a:t>don’t</a:t>
            </a:r>
            <a:r>
              <a:rPr lang="fr-FR" dirty="0"/>
              <a:t> the </a:t>
            </a:r>
            <a:r>
              <a:rPr lang="fr-FR" dirty="0" err="1"/>
              <a:t>same</a:t>
            </a:r>
            <a:r>
              <a:rPr lang="fr-FR" dirty="0"/>
              <a:t> damage if </a:t>
            </a:r>
            <a:r>
              <a:rPr lang="fr-FR" dirty="0" err="1"/>
              <a:t>you</a:t>
            </a:r>
            <a:r>
              <a:rPr lang="fr-FR" dirty="0"/>
              <a:t> </a:t>
            </a:r>
            <a:r>
              <a:rPr lang="fr-FR" dirty="0" err="1"/>
              <a:t>aiming</a:t>
            </a:r>
            <a:r>
              <a:rPr lang="fr-FR" dirty="0"/>
              <a:t> at the legs or at the </a:t>
            </a:r>
            <a:r>
              <a:rPr lang="fr-FR" dirty="0" err="1"/>
              <a:t>head</a:t>
            </a:r>
            <a:r>
              <a:rPr lang="fr-FR" dirty="0"/>
              <a:t>, </a:t>
            </a:r>
            <a:r>
              <a:rPr lang="fr-FR" dirty="0" err="1"/>
              <a:t>so</a:t>
            </a:r>
            <a:r>
              <a:rPr lang="fr-FR" dirty="0"/>
              <a:t> </a:t>
            </a:r>
            <a:r>
              <a:rPr lang="fr-FR" dirty="0" err="1"/>
              <a:t>detecting</a:t>
            </a:r>
            <a:r>
              <a:rPr lang="fr-FR" dirty="0"/>
              <a:t> part of the body </a:t>
            </a:r>
            <a:r>
              <a:rPr lang="fr-FR" dirty="0" err="1"/>
              <a:t>is</a:t>
            </a:r>
            <a:r>
              <a:rPr lang="fr-FR" dirty="0"/>
              <a:t> an </a:t>
            </a:r>
            <a:r>
              <a:rPr lang="fr-FR" dirty="0" err="1"/>
              <a:t>interesting</a:t>
            </a:r>
            <a:r>
              <a:rPr lang="fr-FR" dirty="0"/>
              <a:t> </a:t>
            </a:r>
            <a:r>
              <a:rPr lang="fr-FR" dirty="0" err="1"/>
              <a:t>milestone</a:t>
            </a:r>
            <a:r>
              <a:rPr lang="fr-FR" dirty="0"/>
              <a:t> </a:t>
            </a:r>
            <a:r>
              <a:rPr lang="fr-FR" dirty="0" err="1"/>
              <a:t>that</a:t>
            </a:r>
            <a:r>
              <a:rPr lang="fr-FR" dirty="0"/>
              <a:t> I set up. The </a:t>
            </a:r>
            <a:r>
              <a:rPr lang="fr-FR" dirty="0" err="1"/>
              <a:t>third</a:t>
            </a:r>
            <a:r>
              <a:rPr lang="fr-FR" dirty="0"/>
              <a:t> </a:t>
            </a:r>
            <a:r>
              <a:rPr lang="fr-FR" dirty="0" err="1"/>
              <a:t>idea</a:t>
            </a:r>
            <a:r>
              <a:rPr lang="fr-FR" dirty="0"/>
              <a:t>, </a:t>
            </a:r>
            <a:r>
              <a:rPr lang="fr-FR" dirty="0" err="1"/>
              <a:t>is</a:t>
            </a:r>
            <a:r>
              <a:rPr lang="fr-FR" dirty="0"/>
              <a:t> </a:t>
            </a:r>
            <a:r>
              <a:rPr lang="fr-FR" dirty="0" err="1"/>
              <a:t>being</a:t>
            </a:r>
            <a:r>
              <a:rPr lang="fr-FR" dirty="0"/>
              <a:t> able to </a:t>
            </a:r>
            <a:r>
              <a:rPr lang="fr-FR" dirty="0" err="1"/>
              <a:t>detect</a:t>
            </a:r>
            <a:r>
              <a:rPr lang="fr-FR" dirty="0"/>
              <a:t> </a:t>
            </a:r>
            <a:r>
              <a:rPr lang="fr-FR" dirty="0" err="1"/>
              <a:t>other</a:t>
            </a:r>
            <a:r>
              <a:rPr lang="fr-FR" dirty="0"/>
              <a:t> items on the </a:t>
            </a:r>
            <a:r>
              <a:rPr lang="fr-FR" dirty="0" err="1"/>
              <a:t>game</a:t>
            </a:r>
            <a:r>
              <a:rPr lang="fr-FR" dirty="0"/>
              <a:t> for </a:t>
            </a:r>
            <a:r>
              <a:rPr lang="fr-FR" dirty="0" err="1"/>
              <a:t>example</a:t>
            </a:r>
            <a:r>
              <a:rPr lang="fr-FR" dirty="0"/>
              <a:t> </a:t>
            </a:r>
            <a:r>
              <a:rPr lang="fr-FR" dirty="0" err="1"/>
              <a:t>weapons</a:t>
            </a:r>
            <a:r>
              <a:rPr lang="fr-FR" dirty="0"/>
              <a:t> </a:t>
            </a:r>
            <a:r>
              <a:rPr lang="fr-FR" dirty="0" err="1"/>
              <a:t>picked</a:t>
            </a:r>
            <a:r>
              <a:rPr lang="fr-FR" dirty="0"/>
              <a:t> up by the </a:t>
            </a:r>
            <a:r>
              <a:rPr lang="fr-FR" dirty="0" err="1"/>
              <a:t>players</a:t>
            </a:r>
            <a:r>
              <a:rPr lang="fr-FR" dirty="0"/>
              <a:t> or on the </a:t>
            </a:r>
            <a:r>
              <a:rPr lang="fr-FR" dirty="0" err="1"/>
              <a:t>floor</a:t>
            </a:r>
            <a:r>
              <a:rPr lang="fr-FR" dirty="0"/>
              <a:t>. Beyond </a:t>
            </a:r>
            <a:r>
              <a:rPr lang="fr-FR" dirty="0" err="1"/>
              <a:t>making</a:t>
            </a:r>
            <a:r>
              <a:rPr lang="fr-FR" dirty="0"/>
              <a:t> the </a:t>
            </a:r>
            <a:r>
              <a:rPr lang="fr-FR" dirty="0" err="1"/>
              <a:t>detection</a:t>
            </a:r>
            <a:r>
              <a:rPr lang="fr-FR" dirty="0"/>
              <a:t>, I </a:t>
            </a:r>
            <a:r>
              <a:rPr lang="fr-FR" dirty="0" err="1"/>
              <a:t>am</a:t>
            </a:r>
            <a:r>
              <a:rPr lang="fr-FR" dirty="0"/>
              <a:t> </a:t>
            </a:r>
            <a:r>
              <a:rPr lang="fr-FR" dirty="0" err="1"/>
              <a:t>willing</a:t>
            </a:r>
            <a:r>
              <a:rPr lang="fr-FR" dirty="0"/>
              <a:t> to </a:t>
            </a:r>
            <a:r>
              <a:rPr lang="fr-FR" dirty="0" err="1"/>
              <a:t>connect</a:t>
            </a:r>
            <a:r>
              <a:rPr lang="fr-FR" dirty="0"/>
              <a:t> the mouse </a:t>
            </a:r>
            <a:r>
              <a:rPr lang="fr-FR" dirty="0" err="1"/>
              <a:t>with</a:t>
            </a:r>
            <a:r>
              <a:rPr lang="fr-FR" dirty="0"/>
              <a:t> the gameplay to </a:t>
            </a:r>
            <a:r>
              <a:rPr lang="fr-FR" dirty="0" err="1"/>
              <a:t>send</a:t>
            </a:r>
            <a:r>
              <a:rPr lang="fr-FR" dirty="0"/>
              <a:t> </a:t>
            </a:r>
            <a:r>
              <a:rPr lang="fr-FR" dirty="0" err="1"/>
              <a:t>commands</a:t>
            </a:r>
            <a:r>
              <a:rPr lang="fr-FR" dirty="0"/>
              <a:t> </a:t>
            </a:r>
            <a:r>
              <a:rPr lang="fr-FR" dirty="0" err="1"/>
              <a:t>based</a:t>
            </a:r>
            <a:r>
              <a:rPr lang="fr-FR" dirty="0"/>
              <a:t> on the output of the </a:t>
            </a:r>
            <a:r>
              <a:rPr lang="fr-FR" dirty="0" err="1"/>
              <a:t>inference</a:t>
            </a:r>
            <a:r>
              <a:rPr lang="fr-FR" dirty="0"/>
              <a:t>. Last, to </a:t>
            </a:r>
            <a:r>
              <a:rPr lang="fr-FR" dirty="0" err="1"/>
              <a:t>make</a:t>
            </a:r>
            <a:r>
              <a:rPr lang="fr-FR" dirty="0"/>
              <a:t> </a:t>
            </a:r>
            <a:r>
              <a:rPr lang="fr-FR" dirty="0" err="1"/>
              <a:t>this</a:t>
            </a:r>
            <a:r>
              <a:rPr lang="fr-FR" dirty="0"/>
              <a:t> bot </a:t>
            </a:r>
            <a:r>
              <a:rPr lang="fr-FR" dirty="0" err="1"/>
              <a:t>actually</a:t>
            </a:r>
            <a:r>
              <a:rPr lang="fr-FR" dirty="0"/>
              <a:t> effective in real gameplay, the </a:t>
            </a:r>
            <a:r>
              <a:rPr lang="fr-FR" dirty="0" err="1"/>
              <a:t>inference</a:t>
            </a:r>
            <a:r>
              <a:rPr lang="fr-FR" dirty="0"/>
              <a:t> time </a:t>
            </a:r>
            <a:r>
              <a:rPr lang="fr-FR" dirty="0" err="1"/>
              <a:t>should</a:t>
            </a:r>
            <a:r>
              <a:rPr lang="fr-FR" dirty="0"/>
              <a:t> </a:t>
            </a:r>
            <a:r>
              <a:rPr lang="fr-FR" dirty="0" err="1"/>
              <a:t>be</a:t>
            </a:r>
            <a:r>
              <a:rPr lang="fr-FR" dirty="0"/>
              <a:t> short.</a:t>
            </a:r>
            <a:endParaRPr lang="en-LT" dirty="0"/>
          </a:p>
        </p:txBody>
      </p:sp>
      <p:sp>
        <p:nvSpPr>
          <p:cNvPr id="4" name="Slide Number Placeholder 3"/>
          <p:cNvSpPr>
            <a:spLocks noGrp="1"/>
          </p:cNvSpPr>
          <p:nvPr>
            <p:ph type="sldNum" sz="quarter" idx="5"/>
          </p:nvPr>
        </p:nvSpPr>
        <p:spPr/>
        <p:txBody>
          <a:bodyPr/>
          <a:lstStyle/>
          <a:p>
            <a:fld id="{5BE92847-51ED-1449-A9AF-8F855167E8E6}" type="slidenum">
              <a:t>9</a:t>
            </a:fld>
            <a:endParaRPr lang="en-LT"/>
          </a:p>
        </p:txBody>
      </p:sp>
    </p:spTree>
    <p:extLst>
      <p:ext uri="{BB962C8B-B14F-4D97-AF65-F5344CB8AC3E}">
        <p14:creationId xmlns:p14="http://schemas.microsoft.com/office/powerpoint/2010/main" val="67529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There are </a:t>
            </a:r>
            <a:r>
              <a:rPr lang="fr-FR" dirty="0" err="1"/>
              <a:t>two</a:t>
            </a:r>
            <a:r>
              <a:rPr lang="fr-FR" dirty="0"/>
              <a:t> </a:t>
            </a:r>
            <a:r>
              <a:rPr lang="fr-FR" dirty="0" err="1"/>
              <a:t>approaches</a:t>
            </a:r>
            <a:r>
              <a:rPr lang="fr-FR" dirty="0"/>
              <a:t> </a:t>
            </a:r>
            <a:r>
              <a:rPr lang="fr-FR" dirty="0" err="1"/>
              <a:t>that</a:t>
            </a:r>
            <a:r>
              <a:rPr lang="fr-FR" dirty="0"/>
              <a:t> </a:t>
            </a:r>
            <a:r>
              <a:rPr lang="fr-FR" dirty="0" err="1"/>
              <a:t>we</a:t>
            </a:r>
            <a:r>
              <a:rPr lang="fr-FR" dirty="0"/>
              <a:t> </a:t>
            </a:r>
            <a:r>
              <a:rPr lang="fr-FR" dirty="0" err="1"/>
              <a:t>could</a:t>
            </a:r>
            <a:r>
              <a:rPr lang="fr-FR" dirty="0"/>
              <a:t> </a:t>
            </a:r>
            <a:r>
              <a:rPr lang="fr-FR" dirty="0" err="1"/>
              <a:t>consider</a:t>
            </a:r>
            <a:r>
              <a:rPr lang="fr-FR" dirty="0"/>
              <a:t> to have an AI </a:t>
            </a:r>
            <a:r>
              <a:rPr lang="fr-FR" dirty="0" err="1"/>
              <a:t>Aimbot</a:t>
            </a:r>
            <a:r>
              <a:rPr lang="fr-FR" dirty="0"/>
              <a:t>. </a:t>
            </a:r>
            <a:r>
              <a:rPr lang="fr-FR" dirty="0" err="1"/>
              <a:t>With</a:t>
            </a:r>
            <a:r>
              <a:rPr lang="fr-FR" dirty="0"/>
              <a:t> and </a:t>
            </a:r>
            <a:r>
              <a:rPr lang="fr-FR" dirty="0" err="1"/>
              <a:t>without</a:t>
            </a:r>
            <a:r>
              <a:rPr lang="fr-FR" dirty="0"/>
              <a:t> </a:t>
            </a:r>
            <a:r>
              <a:rPr lang="fr-FR" dirty="0" err="1"/>
              <a:t>deep</a:t>
            </a:r>
            <a:r>
              <a:rPr lang="fr-FR" dirty="0"/>
              <a:t> </a:t>
            </a:r>
            <a:r>
              <a:rPr lang="fr-FR" dirty="0" err="1"/>
              <a:t>learning</a:t>
            </a:r>
            <a:endParaRPr lang="en-LT" dirty="0"/>
          </a:p>
        </p:txBody>
      </p:sp>
      <p:sp>
        <p:nvSpPr>
          <p:cNvPr id="4" name="Slide Number Placeholder 3"/>
          <p:cNvSpPr>
            <a:spLocks noGrp="1"/>
          </p:cNvSpPr>
          <p:nvPr>
            <p:ph type="sldNum" sz="quarter" idx="5"/>
          </p:nvPr>
        </p:nvSpPr>
        <p:spPr/>
        <p:txBody>
          <a:bodyPr/>
          <a:lstStyle/>
          <a:p>
            <a:fld id="{5BE92847-51ED-1449-A9AF-8F855167E8E6}" type="slidenum">
              <a:t>11</a:t>
            </a:fld>
            <a:endParaRPr lang="en-LT"/>
          </a:p>
        </p:txBody>
      </p:sp>
    </p:spTree>
    <p:extLst>
      <p:ext uri="{BB962C8B-B14F-4D97-AF65-F5344CB8AC3E}">
        <p14:creationId xmlns:p14="http://schemas.microsoft.com/office/powerpoint/2010/main" val="253442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without deep learning, no neural networks, this actually a part not included in the project of this course, but it is a part that I am working on the VIC course as my project. And it involves Image Processing, Filtering, Feature Detection and Template Matching, I am using Python combined with OpenCV on this part.</a:t>
            </a:r>
            <a:endParaRPr lang="en-LT" dirty="0"/>
          </a:p>
        </p:txBody>
      </p:sp>
      <p:sp>
        <p:nvSpPr>
          <p:cNvPr id="4" name="Slide Number Placeholder 3"/>
          <p:cNvSpPr>
            <a:spLocks noGrp="1"/>
          </p:cNvSpPr>
          <p:nvPr>
            <p:ph type="sldNum" sz="quarter" idx="5"/>
          </p:nvPr>
        </p:nvSpPr>
        <p:spPr/>
        <p:txBody>
          <a:bodyPr/>
          <a:lstStyle/>
          <a:p>
            <a:fld id="{5BE92847-51ED-1449-A9AF-8F855167E8E6}" type="slidenum">
              <a:t>12</a:t>
            </a:fld>
            <a:endParaRPr lang="en-LT"/>
          </a:p>
        </p:txBody>
      </p:sp>
    </p:spTree>
    <p:extLst>
      <p:ext uri="{BB962C8B-B14F-4D97-AF65-F5344CB8AC3E}">
        <p14:creationId xmlns:p14="http://schemas.microsoft.com/office/powerpoint/2010/main" val="289402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with deep learning, I am trying different ideas, the main one is using Yolo </a:t>
            </a:r>
            <a:r>
              <a:rPr lang="fr-FR" sz="1200" dirty="0">
                <a:solidFill>
                  <a:schemeClr val="bg1"/>
                </a:solidFill>
              </a:rPr>
              <a:t>Architecture </a:t>
            </a:r>
            <a:r>
              <a:rPr lang="fr-FR" sz="1200" dirty="0" err="1">
                <a:solidFill>
                  <a:schemeClr val="bg1"/>
                </a:solidFill>
              </a:rPr>
              <a:t>with</a:t>
            </a:r>
            <a:r>
              <a:rPr lang="fr-FR" sz="1200" dirty="0">
                <a:solidFill>
                  <a:schemeClr val="bg1"/>
                </a:solidFill>
              </a:rPr>
              <a:t> </a:t>
            </a:r>
            <a:r>
              <a:rPr lang="fr-FR" sz="1200" dirty="0" err="1">
                <a:solidFill>
                  <a:schemeClr val="bg1"/>
                </a:solidFill>
              </a:rPr>
              <a:t>different</a:t>
            </a:r>
            <a:r>
              <a:rPr lang="fr-FR" sz="1200" dirty="0">
                <a:solidFill>
                  <a:schemeClr val="bg1"/>
                </a:solidFill>
              </a:rPr>
              <a:t> configuration to train </a:t>
            </a:r>
            <a:r>
              <a:rPr lang="fr-FR" sz="1200" dirty="0" err="1">
                <a:solidFill>
                  <a:schemeClr val="bg1"/>
                </a:solidFill>
              </a:rPr>
              <a:t>it</a:t>
            </a:r>
            <a:r>
              <a:rPr lang="fr-FR" sz="1200" dirty="0">
                <a:solidFill>
                  <a:schemeClr val="bg1"/>
                </a:solidFill>
              </a:rPr>
              <a:t> and </a:t>
            </a:r>
            <a:r>
              <a:rPr lang="fr-FR" sz="1200" dirty="0" err="1">
                <a:solidFill>
                  <a:schemeClr val="bg1"/>
                </a:solidFill>
              </a:rPr>
              <a:t>then</a:t>
            </a:r>
            <a:r>
              <a:rPr lang="fr-FR" sz="1200" dirty="0">
                <a:solidFill>
                  <a:schemeClr val="bg1"/>
                </a:solidFill>
              </a:rPr>
              <a:t> </a:t>
            </a:r>
            <a:r>
              <a:rPr lang="fr-FR" sz="1200" dirty="0" err="1">
                <a:solidFill>
                  <a:schemeClr val="bg1"/>
                </a:solidFill>
              </a:rPr>
              <a:t>make</a:t>
            </a:r>
            <a:r>
              <a:rPr lang="fr-FR" sz="1200" dirty="0">
                <a:solidFill>
                  <a:schemeClr val="bg1"/>
                </a:solidFill>
              </a:rPr>
              <a:t> the </a:t>
            </a:r>
            <a:r>
              <a:rPr lang="fr-FR" sz="1200" dirty="0" err="1">
                <a:solidFill>
                  <a:schemeClr val="bg1"/>
                </a:solidFill>
              </a:rPr>
              <a:t>inference</a:t>
            </a:r>
            <a:r>
              <a:rPr lang="fr-FR" sz="1200" dirty="0">
                <a:solidFill>
                  <a:schemeClr val="bg1"/>
                </a:solidFill>
              </a:rPr>
              <a:t>. I </a:t>
            </a:r>
            <a:r>
              <a:rPr lang="fr-FR" sz="1200" dirty="0" err="1">
                <a:solidFill>
                  <a:schemeClr val="bg1"/>
                </a:solidFill>
              </a:rPr>
              <a:t>am</a:t>
            </a:r>
            <a:r>
              <a:rPr lang="fr-FR" sz="1200" dirty="0">
                <a:solidFill>
                  <a:schemeClr val="bg1"/>
                </a:solidFill>
              </a:rPr>
              <a:t> </a:t>
            </a:r>
            <a:r>
              <a:rPr lang="fr-FR" sz="1200" dirty="0" err="1">
                <a:solidFill>
                  <a:schemeClr val="bg1"/>
                </a:solidFill>
              </a:rPr>
              <a:t>also</a:t>
            </a:r>
            <a:r>
              <a:rPr lang="fr-FR" sz="1200" dirty="0">
                <a:solidFill>
                  <a:schemeClr val="bg1"/>
                </a:solidFill>
              </a:rPr>
              <a:t> </a:t>
            </a:r>
            <a:r>
              <a:rPr lang="fr-FR" sz="1200" dirty="0" err="1">
                <a:solidFill>
                  <a:schemeClr val="bg1"/>
                </a:solidFill>
              </a:rPr>
              <a:t>working</a:t>
            </a:r>
            <a:r>
              <a:rPr lang="fr-FR" sz="1200" dirty="0">
                <a:solidFill>
                  <a:schemeClr val="bg1"/>
                </a:solidFill>
              </a:rPr>
              <a:t> on building </a:t>
            </a:r>
            <a:r>
              <a:rPr lang="fr-FR" sz="1200" dirty="0" err="1">
                <a:solidFill>
                  <a:schemeClr val="bg1"/>
                </a:solidFill>
              </a:rPr>
              <a:t>using</a:t>
            </a:r>
            <a:r>
              <a:rPr lang="fr-FR" sz="1200" dirty="0">
                <a:solidFill>
                  <a:schemeClr val="bg1"/>
                </a:solidFill>
              </a:rPr>
              <a:t> </a:t>
            </a:r>
            <a:r>
              <a:rPr lang="fr-FR" sz="1200" dirty="0" err="1">
                <a:solidFill>
                  <a:schemeClr val="bg1"/>
                </a:solidFill>
              </a:rPr>
              <a:t>Pytorch</a:t>
            </a:r>
            <a:r>
              <a:rPr lang="fr-FR" sz="1200" dirty="0">
                <a:solidFill>
                  <a:schemeClr val="bg1"/>
                </a:solidFill>
              </a:rPr>
              <a:t> a </a:t>
            </a:r>
            <a:r>
              <a:rPr lang="fr-FR" sz="1200" dirty="0" err="1">
                <a:solidFill>
                  <a:schemeClr val="bg1"/>
                </a:solidFill>
              </a:rPr>
              <a:t>Deep</a:t>
            </a:r>
            <a:r>
              <a:rPr lang="fr-FR" sz="1200" dirty="0">
                <a:solidFill>
                  <a:schemeClr val="bg1"/>
                </a:solidFill>
              </a:rPr>
              <a:t> </a:t>
            </a:r>
            <a:r>
              <a:rPr lang="fr-FR" sz="1200" dirty="0" err="1">
                <a:solidFill>
                  <a:schemeClr val="bg1"/>
                </a:solidFill>
              </a:rPr>
              <a:t>Feed</a:t>
            </a:r>
            <a:r>
              <a:rPr lang="fr-FR" sz="1200" dirty="0">
                <a:solidFill>
                  <a:schemeClr val="bg1"/>
                </a:solidFill>
              </a:rPr>
              <a:t> </a:t>
            </a:r>
            <a:r>
              <a:rPr lang="fr-FR" sz="1200" dirty="0" err="1">
                <a:solidFill>
                  <a:schemeClr val="bg1"/>
                </a:solidFill>
              </a:rPr>
              <a:t>Forward</a:t>
            </a:r>
            <a:r>
              <a:rPr lang="fr-FR" sz="1200" dirty="0">
                <a:solidFill>
                  <a:schemeClr val="bg1"/>
                </a:solidFill>
              </a:rPr>
              <a:t> Neural Network to </a:t>
            </a:r>
            <a:r>
              <a:rPr lang="fr-FR" sz="1200" dirty="0" err="1">
                <a:solidFill>
                  <a:schemeClr val="bg1"/>
                </a:solidFill>
              </a:rPr>
              <a:t>make</a:t>
            </a:r>
            <a:r>
              <a:rPr lang="fr-FR" sz="1200" dirty="0">
                <a:solidFill>
                  <a:schemeClr val="bg1"/>
                </a:solidFill>
              </a:rPr>
              <a:t> the classification </a:t>
            </a:r>
            <a:r>
              <a:rPr lang="fr-FR" sz="1200" dirty="0" err="1">
                <a:solidFill>
                  <a:schemeClr val="bg1"/>
                </a:solidFill>
              </a:rPr>
              <a:t>task</a:t>
            </a:r>
            <a:r>
              <a:rPr lang="fr-FR" sz="1200" dirty="0">
                <a:solidFill>
                  <a:schemeClr val="bg1"/>
                </a:solidFill>
              </a:rPr>
              <a:t> of </a:t>
            </a:r>
            <a:r>
              <a:rPr lang="fr-FR" sz="1200" dirty="0" err="1">
                <a:solidFill>
                  <a:schemeClr val="bg1"/>
                </a:solidFill>
              </a:rPr>
              <a:t>having</a:t>
            </a:r>
            <a:r>
              <a:rPr lang="fr-FR" sz="1200" dirty="0">
                <a:solidFill>
                  <a:schemeClr val="bg1"/>
                </a:solidFill>
              </a:rPr>
              <a:t> a </a:t>
            </a:r>
            <a:r>
              <a:rPr lang="fr-FR" sz="1200" dirty="0" err="1">
                <a:solidFill>
                  <a:schemeClr val="bg1"/>
                </a:solidFill>
              </a:rPr>
              <a:t>player</a:t>
            </a:r>
            <a:r>
              <a:rPr lang="fr-FR" sz="1200" dirty="0">
                <a:solidFill>
                  <a:schemeClr val="bg1"/>
                </a:solidFill>
              </a:rPr>
              <a:t> on the screen or not.</a:t>
            </a:r>
            <a:endParaRPr lang="en-LT" dirty="0"/>
          </a:p>
        </p:txBody>
      </p:sp>
      <p:sp>
        <p:nvSpPr>
          <p:cNvPr id="4" name="Slide Number Placeholder 3"/>
          <p:cNvSpPr>
            <a:spLocks noGrp="1"/>
          </p:cNvSpPr>
          <p:nvPr>
            <p:ph type="sldNum" sz="quarter" idx="5"/>
          </p:nvPr>
        </p:nvSpPr>
        <p:spPr/>
        <p:txBody>
          <a:bodyPr/>
          <a:lstStyle/>
          <a:p>
            <a:fld id="{5BE92847-51ED-1449-A9AF-8F855167E8E6}" type="slidenum">
              <a:t>13</a:t>
            </a:fld>
            <a:endParaRPr lang="en-LT"/>
          </a:p>
        </p:txBody>
      </p:sp>
    </p:spTree>
    <p:extLst>
      <p:ext uri="{BB962C8B-B14F-4D97-AF65-F5344CB8AC3E}">
        <p14:creationId xmlns:p14="http://schemas.microsoft.com/office/powerpoint/2010/main" val="151519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46745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658450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F6AB98E-06ED-244E-981C-8D5EDD09A1DD}"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8679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F6AB98E-06ED-244E-981C-8D5EDD09A1DD}"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27541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F6AB98E-06ED-244E-981C-8D5EDD09A1DD}" type="datetimeFigureOut">
              <a:rPr lang="fr-FR" smtClean="0"/>
              <a:t>03/03/2022</a:t>
            </a:fld>
            <a:endParaRPr lang="fr-FR"/>
          </a:p>
        </p:txBody>
      </p:sp>
      <p:sp>
        <p:nvSpPr>
          <p:cNvPr id="8" name="Footer Placeholder 7"/>
          <p:cNvSpPr>
            <a:spLocks noGrp="1"/>
          </p:cNvSpPr>
          <p:nvPr>
            <p:ph type="ftr" sz="quarter" idx="11"/>
          </p:nvPr>
        </p:nvSpPr>
        <p:spPr/>
        <p:txBody>
          <a:bodyPr/>
          <a:lstStyle/>
          <a:p>
            <a:endParaRPr lang="en-LT"/>
          </a:p>
        </p:txBody>
      </p:sp>
      <p:sp>
        <p:nvSpPr>
          <p:cNvPr id="9" name="Slide Number Placeholder 8"/>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775073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F6AB98E-06ED-244E-981C-8D5EDD09A1DD}" type="datetimeFigureOut">
              <a:rPr lang="fr-FR" smtClean="0"/>
              <a:t>03/03/2022</a:t>
            </a:fld>
            <a:endParaRPr lang="fr-FR"/>
          </a:p>
        </p:txBody>
      </p:sp>
      <p:sp>
        <p:nvSpPr>
          <p:cNvPr id="4" name="Footer Placeholder 3"/>
          <p:cNvSpPr>
            <a:spLocks noGrp="1"/>
          </p:cNvSpPr>
          <p:nvPr>
            <p:ph type="ftr" sz="quarter" idx="11"/>
          </p:nvPr>
        </p:nvSpPr>
        <p:spPr/>
        <p:txBody>
          <a:bodyPr/>
          <a:lstStyle/>
          <a:p>
            <a:endParaRPr lang="en-LT"/>
          </a:p>
        </p:txBody>
      </p:sp>
      <p:sp>
        <p:nvSpPr>
          <p:cNvPr id="5" name="Slide Number Placeholder 4"/>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979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AB98E-06ED-244E-981C-8D5EDD09A1DD}" type="datetimeFigureOut">
              <a:rPr lang="fr-FR" smtClean="0"/>
              <a:t>03/03/2022</a:t>
            </a:fld>
            <a:endParaRPr lang="fr-FR"/>
          </a:p>
        </p:txBody>
      </p:sp>
      <p:sp>
        <p:nvSpPr>
          <p:cNvPr id="3" name="Footer Placeholder 2"/>
          <p:cNvSpPr>
            <a:spLocks noGrp="1"/>
          </p:cNvSpPr>
          <p:nvPr>
            <p:ph type="ftr" sz="quarter" idx="11"/>
          </p:nvPr>
        </p:nvSpPr>
        <p:spPr/>
        <p:txBody>
          <a:bodyPr/>
          <a:lstStyle/>
          <a:p>
            <a:endParaRPr lang="en-LT"/>
          </a:p>
        </p:txBody>
      </p:sp>
      <p:sp>
        <p:nvSpPr>
          <p:cNvPr id="4" name="Slide Number Placeholder 3"/>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197339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F6AB98E-06ED-244E-981C-8D5EDD09A1DD}"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55985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F6AB98E-06ED-244E-981C-8D5EDD09A1DD}" type="datetimeFigureOut">
              <a:rPr lang="fr-FR" smtClean="0"/>
              <a:t>03/03/2022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496033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178367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03/03/2022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21971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03/03/2022</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03/03/2022</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03/03/2022</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03/03/2022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03/03/2022</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03/03/2022</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03/03/2022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rPr lang="fr-FR" smtClean="0"/>
              <a:t>03/03/2022</a:t>
            </a:fld>
            <a:endParaRPr lang="en-L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rPr lang="fr-FR" smtClean="0"/>
              <a:t>‹N°›</a:t>
            </a:fld>
            <a:endParaRPr lang="fr-FR"/>
          </a:p>
        </p:txBody>
      </p:sp>
    </p:spTree>
    <p:extLst>
      <p:ext uri="{BB962C8B-B14F-4D97-AF65-F5344CB8AC3E}">
        <p14:creationId xmlns:p14="http://schemas.microsoft.com/office/powerpoint/2010/main" val="117742298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slide" Target="slide10.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image" Target="../media/image37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slide" Target="slide1.xml"/><Relationship Id="rId5" Type="http://schemas.openxmlformats.org/officeDocument/2006/relationships/slide" Target="slide12.xml"/><Relationship Id="rId10" Type="http://schemas.openxmlformats.org/officeDocument/2006/relationships/image" Target="../media/image37.png"/><Relationship Id="rId4" Type="http://schemas.microsoft.com/office/2007/relationships/hdphoto" Target="../media/hdphoto3.wdp"/><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image" Target="../media/image3.png"/><Relationship Id="rId10" Type="http://schemas.openxmlformats.org/officeDocument/2006/relationships/image" Target="../media/image370.png"/><Relationship Id="rId4" Type="http://schemas.microsoft.com/office/2007/relationships/hdphoto" Target="../media/hdphoto3.wdp"/><Relationship Id="rId9" Type="http://schemas.openxmlformats.org/officeDocument/2006/relationships/slide" Target="slide1.xml"/><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image" Target="../media/image3.png"/><Relationship Id="rId10" Type="http://schemas.openxmlformats.org/officeDocument/2006/relationships/image" Target="../media/image370.png"/><Relationship Id="rId4" Type="http://schemas.microsoft.com/office/2007/relationships/hdphoto" Target="../media/hdphoto3.wdp"/><Relationship Id="rId9"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1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slide" Target="slide16.xml"/><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480.png"/><Relationship Id="rId10" Type="http://schemas.openxmlformats.org/officeDocument/2006/relationships/image" Target="../media/image47.svg"/><Relationship Id="rId4" Type="http://schemas.microsoft.com/office/2007/relationships/hdphoto" Target="../media/hdphoto4.wdp"/><Relationship Id="rId9" Type="http://schemas.openxmlformats.org/officeDocument/2006/relationships/image" Target="../media/image46.png"/><Relationship Id="rId14" Type="http://schemas.openxmlformats.org/officeDocument/2006/relationships/slide" Target="slide1.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slide" Target="slide17.xml"/><Relationship Id="rId15" Type="http://schemas.openxmlformats.org/officeDocument/2006/relationships/image" Target="../media/image480.png"/><Relationship Id="rId10" Type="http://schemas.openxmlformats.org/officeDocument/2006/relationships/image" Target="../media/image53.svg"/><Relationship Id="rId4" Type="http://schemas.microsoft.com/office/2007/relationships/hdphoto" Target="../media/hdphoto4.wdp"/><Relationship Id="rId9" Type="http://schemas.openxmlformats.org/officeDocument/2006/relationships/image" Target="../media/image52.png"/><Relationship Id="rId14" Type="http://schemas.openxmlformats.org/officeDocument/2006/relationships/slide" Target="slide1.xml"/></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3.png"/><Relationship Id="rId7" Type="http://schemas.openxmlformats.org/officeDocument/2006/relationships/image" Target="../media/image53.svg"/><Relationship Id="rId2" Type="http://schemas.openxmlformats.org/officeDocument/2006/relationships/notesSlide" Target="../notesSlides/notesSlide12.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slide" Target="slide15.xml"/><Relationship Id="rId15" Type="http://schemas.openxmlformats.org/officeDocument/2006/relationships/image" Target="../media/image480.png"/><Relationship Id="rId4" Type="http://schemas.microsoft.com/office/2007/relationships/hdphoto" Target="../media/hdphoto4.wdp"/><Relationship Id="rId9" Type="http://schemas.openxmlformats.org/officeDocument/2006/relationships/image" Target="../media/image48.png"/><Relationship Id="rId1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18" Type="http://schemas.openxmlformats.org/officeDocument/2006/relationships/slide" Target="slide2.xml"/><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slide" Target="slide1.xm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slide" Target="slide8.xml"/><Relationship Id="rId10" Type="http://schemas.openxmlformats.org/officeDocument/2006/relationships/image" Target="../media/image9.png"/><Relationship Id="rId19" Type="http://schemas.openxmlformats.org/officeDocument/2006/relationships/image" Target="../media/image13.png"/><Relationship Id="rId4" Type="http://schemas.microsoft.com/office/2007/relationships/hdphoto" Target="../media/hdphoto2.wdp"/><Relationship Id="rId9" Type="http://schemas.openxmlformats.org/officeDocument/2006/relationships/slide" Target="slide6.xml"/><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jp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slide" Target="slide2.xml"/><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27.jpg"/><Relationship Id="rId5" Type="http://schemas.openxmlformats.org/officeDocument/2006/relationships/image" Target="../media/image25.png"/><Relationship Id="rId10" Type="http://schemas.openxmlformats.org/officeDocument/2006/relationships/image" Target="../media/image26.png"/><Relationship Id="rId4" Type="http://schemas.microsoft.com/office/2007/relationships/hdphoto" Target="../media/hdphoto2.wdp"/><Relationship Id="rId9"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33.jpeg"/><Relationship Id="rId5" Type="http://schemas.openxmlformats.org/officeDocument/2006/relationships/image" Target="../media/image26.png"/><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descr="Une image contenant texte&#10;&#10;Description générée automatiquement">
            <a:extLst>
              <a:ext uri="{FF2B5EF4-FFF2-40B4-BE49-F238E27FC236}">
                <a16:creationId xmlns:a16="http://schemas.microsoft.com/office/drawing/2014/main" id="{5277D324-9F80-4963-9AAB-5879129E41B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9000"/>
                    </a14:imgEffect>
                    <a14:imgEffect>
                      <a14:brightnessContrast bright="-9000" contrast="-35000"/>
                    </a14:imgEffect>
                  </a14:imgLayer>
                </a14:imgProps>
              </a:ext>
            </a:extLst>
          </a:blip>
          <a:stretch>
            <a:fillRect/>
          </a:stretch>
        </p:blipFill>
        <p:spPr>
          <a:xfrm>
            <a:off x="0" y="-23657"/>
            <a:ext cx="12234056" cy="6881657"/>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4270448" y="3254877"/>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7338666" y="3104791"/>
            <a:ext cx="1219451" cy="851368"/>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168757" y="385357"/>
            <a:ext cx="11854527" cy="523220"/>
          </a:xfrm>
          <a:prstGeom prst="rect">
            <a:avLst/>
          </a:prstGeom>
        </p:spPr>
        <p:txBody>
          <a:bodyPr wrap="none">
            <a:spAutoFit/>
          </a:bodyPr>
          <a:lstStyle/>
          <a:p>
            <a:pPr algn="ctr"/>
            <a:r>
              <a:rPr lang="fr-FR" sz="28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AimBot</a:t>
            </a:r>
            <a:r>
              <a:rPr lang="fr-FR" sz="28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 </a:t>
            </a:r>
            <a:r>
              <a:rPr lang="fr-FR" sz="28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using</a:t>
            </a:r>
            <a:r>
              <a:rPr lang="fr-FR" sz="28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 Template Matching for  Object </a:t>
            </a:r>
            <a:r>
              <a:rPr lang="fr-FR" sz="28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Detection</a:t>
            </a:r>
            <a:endParaRPr lang="en-LT" sz="28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4528109" y="1179600"/>
            <a:ext cx="3135795" cy="584775"/>
          </a:xfrm>
          <a:prstGeom prst="rect">
            <a:avLst/>
          </a:prstGeom>
        </p:spPr>
        <p:txBody>
          <a:bodyPr wrap="none">
            <a:spAutoFit/>
          </a:bodyPr>
          <a:lstStyle/>
          <a:p>
            <a:pPr algn="ctr"/>
            <a:r>
              <a:rPr lang="fr-FR" sz="3200" b="1" spc="300" dirty="0">
                <a:solidFill>
                  <a:schemeClr val="bg1">
                    <a:lumMod val="85000"/>
                  </a:schemeClr>
                </a:solidFill>
                <a:effectLst>
                  <a:outerShdw blurRad="292100" sx="102000" sy="102000" algn="ctr" rotWithShape="0">
                    <a:prstClr val="black">
                      <a:alpha val="52000"/>
                    </a:prstClr>
                  </a:outerShdw>
                </a:effectLst>
                <a:latin typeface="Aharoni" panose="02010803020104030203" pitchFamily="2" charset="-79"/>
                <a:cs typeface="Aharoni" panose="02010803020104030203" pitchFamily="2" charset="-79"/>
              </a:rPr>
              <a:t>Walid HADRI</a:t>
            </a:r>
            <a:endParaRPr lang="en-LT" sz="3200" b="1" spc="300" dirty="0">
              <a:solidFill>
                <a:schemeClr val="bg1">
                  <a:lumMod val="85000"/>
                </a:schemeClr>
              </a:solidFill>
              <a:effectLst>
                <a:outerShdw blurRad="292100" sx="102000" sy="102000" algn="ctr" rotWithShape="0">
                  <a:prstClr val="black">
                    <a:alpha val="52000"/>
                  </a:prstClr>
                </a:outerShdw>
              </a:effectLst>
              <a:latin typeface="Aharoni" panose="02010803020104030203" pitchFamily="2" charset="-79"/>
              <a:cs typeface="Aharoni" panose="02010803020104030203" pitchFamily="2" charset="-79"/>
            </a:endParaRP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453762408"/>
                  </p:ext>
                </p:extLst>
              </p:nvPr>
            </p:nvGraphicFramePr>
            <p:xfrm>
              <a:off x="887689" y="3710565"/>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5"/>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7"/>
              <a:stretch>
                <a:fillRect/>
              </a:stretch>
            </p:blipFill>
            <p:spPr>
              <a:xfrm>
                <a:off x="887689" y="3710565"/>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3" name="Zoom de section 2">
                <a:extLst>
                  <a:ext uri="{FF2B5EF4-FFF2-40B4-BE49-F238E27FC236}">
                    <a16:creationId xmlns:a16="http://schemas.microsoft.com/office/drawing/2014/main" id="{79F26555-81D1-4BFA-AE1A-47456086D9DF}"/>
                  </a:ext>
                </a:extLst>
              </p:cNvPr>
              <p:cNvGraphicFramePr>
                <a:graphicFrameLocks noChangeAspect="1"/>
              </p:cNvGraphicFramePr>
              <p:nvPr>
                <p:extLst>
                  <p:ext uri="{D42A27DB-BD31-4B8C-83A1-F6EECF244321}">
                    <p14:modId xmlns:p14="http://schemas.microsoft.com/office/powerpoint/2010/main" val="3255714993"/>
                  </p:ext>
                </p:extLst>
              </p:nvPr>
            </p:nvGraphicFramePr>
            <p:xfrm>
              <a:off x="4681119" y="1827348"/>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8"/>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3" name="Zoom de section 2">
                <a:hlinkClick r:id="rId9" action="ppaction://hlinksldjump"/>
                <a:extLst>
                  <a:ext uri="{FF2B5EF4-FFF2-40B4-BE49-F238E27FC236}">
                    <a16:creationId xmlns:a16="http://schemas.microsoft.com/office/drawing/2014/main" id="{79F26555-81D1-4BFA-AE1A-47456086D9DF}"/>
                  </a:ext>
                </a:extLst>
              </p:cNvPr>
              <p:cNvPicPr>
                <a:picLocks noGrp="1" noRot="1" noChangeAspect="1" noMove="1" noResize="1" noEditPoints="1" noAdjustHandles="1" noChangeArrowheads="1" noChangeShapeType="1"/>
              </p:cNvPicPr>
              <p:nvPr/>
            </p:nvPicPr>
            <p:blipFill>
              <a:blip r:embed="rId10"/>
              <a:stretch>
                <a:fillRect/>
              </a:stretch>
            </p:blipFill>
            <p:spPr>
              <a:xfrm>
                <a:off x="4681119" y="1827348"/>
                <a:ext cx="3314700" cy="186451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Zoom de section 7">
                <a:extLst>
                  <a:ext uri="{FF2B5EF4-FFF2-40B4-BE49-F238E27FC236}">
                    <a16:creationId xmlns:a16="http://schemas.microsoft.com/office/drawing/2014/main" id="{2DE87CD2-A11A-4F0C-A3EA-973487E58DC1}"/>
                  </a:ext>
                </a:extLst>
              </p:cNvPr>
              <p:cNvGraphicFramePr>
                <a:graphicFrameLocks noChangeAspect="1"/>
              </p:cNvGraphicFramePr>
              <p:nvPr>
                <p:extLst>
                  <p:ext uri="{D42A27DB-BD31-4B8C-83A1-F6EECF244321}">
                    <p14:modId xmlns:p14="http://schemas.microsoft.com/office/powerpoint/2010/main" val="998844923"/>
                  </p:ext>
                </p:extLst>
              </p:nvPr>
            </p:nvGraphicFramePr>
            <p:xfrm>
              <a:off x="7730579" y="3956159"/>
              <a:ext cx="3833733" cy="2156475"/>
            </p:xfrm>
            <a:graphic>
              <a:graphicData uri="http://schemas.microsoft.com/office/powerpoint/2016/sectionzoom">
                <psez:sectionZm>
                  <psez:sectionZmObj sectionId="{CBDA4A11-3E10-46B0-A15F-F241A4320C22}">
                    <psez:zmPr id="{40514397-9FE3-40DA-88FA-849D29854C69}" transitionDur="1000" showBg="0">
                      <p166:blipFill xmlns:p166="http://schemas.microsoft.com/office/powerpoint/2016/6/main">
                        <a:blip r:embed="rId11"/>
                        <a:stretch>
                          <a:fillRect/>
                        </a:stretch>
                      </p166:blipFill>
                      <p166:spPr xmlns:p166="http://schemas.microsoft.com/office/powerpoint/2016/6/main">
                        <a:xfrm>
                          <a:off x="0" y="0"/>
                          <a:ext cx="3833733" cy="2156475"/>
                        </a:xfrm>
                        <a:prstGeom prst="rect">
                          <a:avLst/>
                        </a:prstGeom>
                      </p166:spPr>
                    </psez:zmPr>
                  </psez:sectionZmObj>
                </psez:sectionZm>
              </a:graphicData>
            </a:graphic>
          </p:graphicFrame>
        </mc:Choice>
        <mc:Fallback xmlns="">
          <p:pic>
            <p:nvPicPr>
              <p:cNvPr id="8" name="Zoom de section 7">
                <a:hlinkClick r:id="rId12" action="ppaction://hlinksldjump"/>
                <a:extLst>
                  <a:ext uri="{FF2B5EF4-FFF2-40B4-BE49-F238E27FC236}">
                    <a16:creationId xmlns:a16="http://schemas.microsoft.com/office/drawing/2014/main" id="{2DE87CD2-A11A-4F0C-A3EA-973487E58DC1}"/>
                  </a:ext>
                </a:extLst>
              </p:cNvPr>
              <p:cNvPicPr>
                <a:picLocks noGrp="1" noRot="1" noChangeAspect="1" noMove="1" noResize="1" noEditPoints="1" noAdjustHandles="1" noChangeArrowheads="1" noChangeShapeType="1"/>
              </p:cNvPicPr>
              <p:nvPr/>
            </p:nvPicPr>
            <p:blipFill>
              <a:blip r:embed="rId13"/>
              <a:stretch>
                <a:fillRect/>
              </a:stretch>
            </p:blipFill>
            <p:spPr>
              <a:xfrm>
                <a:off x="7730579" y="3956159"/>
                <a:ext cx="3833733" cy="2156475"/>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869579" y="3664426"/>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1351" y="556952"/>
            <a:ext cx="3107474" cy="3107474"/>
          </a:xfrm>
          <a:prstGeom prst="rect">
            <a:avLst/>
          </a:prstGeom>
        </p:spPr>
      </p:pic>
    </p:spTree>
    <p:extLst>
      <p:ext uri="{BB962C8B-B14F-4D97-AF65-F5344CB8AC3E}">
        <p14:creationId xmlns:p14="http://schemas.microsoft.com/office/powerpoint/2010/main" val="108341786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0" y="0"/>
            <a:ext cx="12192000" cy="6858000"/>
          </a:xfrm>
          <a:prstGeom prst="rect">
            <a:avLst/>
          </a:prstGeom>
        </p:spPr>
      </p:pic>
      <p:sp>
        <p:nvSpPr>
          <p:cNvPr id="13" name="Rectangle 12">
            <a:hlinkHover r:id="rId5" action="ppaction://hlinksldjump"/>
            <a:extLst>
              <a:ext uri="{FF2B5EF4-FFF2-40B4-BE49-F238E27FC236}">
                <a16:creationId xmlns:a16="http://schemas.microsoft.com/office/drawing/2014/main" id="{0F161040-FB32-4D45-AD7D-192A8373EFEC}"/>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5" name="Rectangle 14">
            <a:hlinkClick r:id="rId6" action="ppaction://hlinksldjump"/>
            <a:hlinkHover r:id="rId6" action="ppaction://hlinksldjump"/>
            <a:extLst>
              <a:ext uri="{FF2B5EF4-FFF2-40B4-BE49-F238E27FC236}">
                <a16:creationId xmlns:a16="http://schemas.microsoft.com/office/drawing/2014/main" id="{E277BCD0-0DCA-4873-ABB5-33F13104FEAB}"/>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extLst>
                  <p:ext uri="{D42A27DB-BD31-4B8C-83A1-F6EECF244321}">
                    <p14:modId xmlns:p14="http://schemas.microsoft.com/office/powerpoint/2010/main" val="1071284464"/>
                  </p:ext>
                </p:extLst>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7"/>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8"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9"/>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extLst>
                  <p:ext uri="{D42A27DB-BD31-4B8C-83A1-F6EECF244321}">
                    <p14:modId xmlns:p14="http://schemas.microsoft.com/office/powerpoint/2010/main" val="446185818"/>
                  </p:ext>
                </p:extLst>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10"/>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11"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2"/>
              <a:stretch>
                <a:fillRect/>
              </a:stretch>
            </p:blipFill>
            <p:spPr>
              <a:xfrm>
                <a:off x="10326332" y="74292"/>
                <a:ext cx="1727198" cy="971549"/>
              </a:xfrm>
              <a:prstGeom prst="rect">
                <a:avLst/>
              </a:prstGeom>
              <a:ln w="3175">
                <a:solidFill>
                  <a:prstClr val="ltGray"/>
                </a:solidFill>
              </a:ln>
            </p:spPr>
          </p:pic>
        </mc:Fallback>
      </mc:AlternateContent>
    </p:spTree>
    <p:extLst>
      <p:ext uri="{BB962C8B-B14F-4D97-AF65-F5344CB8AC3E}">
        <p14:creationId xmlns:p14="http://schemas.microsoft.com/office/powerpoint/2010/main" val="349674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0" y="0"/>
            <a:ext cx="12192000" cy="6858000"/>
          </a:xfrm>
          <a:prstGeom prst="rect">
            <a:avLst/>
          </a:prstGeom>
          <a:ln>
            <a:noFill/>
          </a:ln>
        </p:spPr>
      </p:pic>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5"/>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6"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7"/>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8"/>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9"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0"/>
              <a:stretch>
                <a:fillRect/>
              </a:stretch>
            </p:blipFill>
            <p:spPr>
              <a:xfrm>
                <a:off x="10326332" y="74292"/>
                <a:ext cx="1727198" cy="971549"/>
              </a:xfrm>
              <a:prstGeom prst="rect">
                <a:avLst/>
              </a:prstGeom>
              <a:ln w="3175">
                <a:solidFill>
                  <a:prstClr val="ltGray"/>
                </a:solidFill>
              </a:ln>
            </p:spPr>
          </p:pic>
        </mc:Fallback>
      </mc:AlternateContent>
      <p:sp>
        <p:nvSpPr>
          <p:cNvPr id="2" name="Bulle narrative : rectangle 1">
            <a:extLst>
              <a:ext uri="{FF2B5EF4-FFF2-40B4-BE49-F238E27FC236}">
                <a16:creationId xmlns:a16="http://schemas.microsoft.com/office/drawing/2014/main" id="{030AFFE1-F4B8-4743-9563-C293B3AD36B1}"/>
              </a:ext>
            </a:extLst>
          </p:cNvPr>
          <p:cNvSpPr/>
          <p:nvPr/>
        </p:nvSpPr>
        <p:spPr>
          <a:xfrm>
            <a:off x="809626" y="2884104"/>
            <a:ext cx="11058524" cy="3624394"/>
          </a:xfrm>
          <a:prstGeom prst="wedgeRectCallout">
            <a:avLst>
              <a:gd name="adj1" fmla="val -26899"/>
              <a:gd name="adj2" fmla="val -61034"/>
            </a:avLst>
          </a:prstGeom>
          <a:solidFill>
            <a:schemeClr val="accent1">
              <a:alpha val="5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hlinkHover r:id="rId11" action="ppaction://hlinksldjump"/>
            <a:extLst>
              <a:ext uri="{FF2B5EF4-FFF2-40B4-BE49-F238E27FC236}">
                <a16:creationId xmlns:a16="http://schemas.microsoft.com/office/drawing/2014/main" id="{E97055E9-69EC-460D-AA4F-0502513E8DA2}"/>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4" name="Rectangle 13">
            <a:hlinkClick r:id="rId12" action="ppaction://hlinksldjump"/>
            <a:hlinkHover r:id="rId12" action="ppaction://hlinksldjump"/>
            <a:extLst>
              <a:ext uri="{FF2B5EF4-FFF2-40B4-BE49-F238E27FC236}">
                <a16:creationId xmlns:a16="http://schemas.microsoft.com/office/drawing/2014/main" id="{3993E88B-6EAD-4078-8C2C-2690E2A6F2B8}"/>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pic>
        <p:nvPicPr>
          <p:cNvPr id="4" name="Image 3">
            <a:extLst>
              <a:ext uri="{FF2B5EF4-FFF2-40B4-BE49-F238E27FC236}">
                <a16:creationId xmlns:a16="http://schemas.microsoft.com/office/drawing/2014/main" id="{4097260A-48EC-4A77-9878-631C62F02C6A}"/>
              </a:ext>
            </a:extLst>
          </p:cNvPr>
          <p:cNvPicPr>
            <a:picLocks noChangeAspect="1"/>
          </p:cNvPicPr>
          <p:nvPr/>
        </p:nvPicPr>
        <p:blipFill>
          <a:blip r:embed="rId13"/>
          <a:stretch>
            <a:fillRect/>
          </a:stretch>
        </p:blipFill>
        <p:spPr>
          <a:xfrm>
            <a:off x="5632571" y="5144611"/>
            <a:ext cx="1787405" cy="661340"/>
          </a:xfrm>
          <a:prstGeom prst="rect">
            <a:avLst/>
          </a:prstGeom>
        </p:spPr>
      </p:pic>
      <p:sp>
        <p:nvSpPr>
          <p:cNvPr id="5" name="ZoneTexte 4">
            <a:extLst>
              <a:ext uri="{FF2B5EF4-FFF2-40B4-BE49-F238E27FC236}">
                <a16:creationId xmlns:a16="http://schemas.microsoft.com/office/drawing/2014/main" id="{2CFE356A-3FEB-44C3-827F-635B99139E76}"/>
              </a:ext>
            </a:extLst>
          </p:cNvPr>
          <p:cNvSpPr txBox="1"/>
          <p:nvPr/>
        </p:nvSpPr>
        <p:spPr>
          <a:xfrm>
            <a:off x="1015645" y="3284214"/>
            <a:ext cx="8105775" cy="1815882"/>
          </a:xfrm>
          <a:prstGeom prst="rect">
            <a:avLst/>
          </a:prstGeom>
          <a:noFill/>
        </p:spPr>
        <p:txBody>
          <a:bodyPr wrap="square" rtlCol="0">
            <a:spAutoFit/>
          </a:bodyPr>
          <a:lstStyle/>
          <a:p>
            <a:pPr marL="285750" indent="-285750">
              <a:buFont typeface="Arial" panose="020B0604020202020204" pitchFamily="34" charset="0"/>
              <a:buChar char="•"/>
            </a:pPr>
            <a:endParaRPr lang="fr-FR" sz="2800" dirty="0">
              <a:solidFill>
                <a:schemeClr val="bg1"/>
              </a:solidFill>
            </a:endParaRPr>
          </a:p>
          <a:p>
            <a:pPr marL="285750" indent="-285750">
              <a:buFont typeface="Arial" panose="020B0604020202020204" pitchFamily="34" charset="0"/>
              <a:buChar char="•"/>
            </a:pPr>
            <a:r>
              <a:rPr lang="fr-FR" sz="2800" dirty="0">
                <a:solidFill>
                  <a:schemeClr val="bg1"/>
                </a:solidFill>
              </a:rPr>
              <a:t>Template Matching</a:t>
            </a:r>
          </a:p>
          <a:p>
            <a:r>
              <a:rPr lang="fr-FR" sz="2800" dirty="0">
                <a:solidFill>
                  <a:schemeClr val="bg1"/>
                </a:solidFill>
              </a:rPr>
              <a:t> </a:t>
            </a:r>
          </a:p>
          <a:p>
            <a:r>
              <a:rPr lang="fr-FR" sz="2800" dirty="0">
                <a:solidFill>
                  <a:schemeClr val="bg1"/>
                </a:solidFill>
              </a:rPr>
              <a:t>(VIC Course)</a:t>
            </a:r>
          </a:p>
        </p:txBody>
      </p:sp>
      <p:pic>
        <p:nvPicPr>
          <p:cNvPr id="6" name="Image 5" descr="Une image contenant texte&#10;&#10;Description générée automatiquement">
            <a:extLst>
              <a:ext uri="{FF2B5EF4-FFF2-40B4-BE49-F238E27FC236}">
                <a16:creationId xmlns:a16="http://schemas.microsoft.com/office/drawing/2014/main" id="{9797C55A-274C-4BFC-A1E5-30676F737C04}"/>
              </a:ext>
            </a:extLst>
          </p:cNvPr>
          <p:cNvPicPr>
            <a:picLocks noChangeAspect="1"/>
          </p:cNvPicPr>
          <p:nvPr/>
        </p:nvPicPr>
        <p:blipFill>
          <a:blip r:embed="rId14"/>
          <a:stretch>
            <a:fillRect/>
          </a:stretch>
        </p:blipFill>
        <p:spPr>
          <a:xfrm>
            <a:off x="8686246" y="4623042"/>
            <a:ext cx="2604689" cy="642001"/>
          </a:xfrm>
          <a:prstGeom prst="rect">
            <a:avLst/>
          </a:prstGeom>
        </p:spPr>
      </p:pic>
    </p:spTree>
    <p:extLst>
      <p:ext uri="{BB962C8B-B14F-4D97-AF65-F5344CB8AC3E}">
        <p14:creationId xmlns:p14="http://schemas.microsoft.com/office/powerpoint/2010/main" val="216056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9144"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5"/>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6"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7"/>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8"/>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9"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0"/>
              <a:stretch>
                <a:fillRect/>
              </a:stretch>
            </p:blipFill>
            <p:spPr>
              <a:xfrm>
                <a:off x="10326332" y="74292"/>
                <a:ext cx="1727198" cy="971549"/>
              </a:xfrm>
              <a:prstGeom prst="rect">
                <a:avLst/>
              </a:prstGeom>
              <a:ln w="3175">
                <a:solidFill>
                  <a:prstClr val="ltGray"/>
                </a:solidFill>
              </a:ln>
            </p:spPr>
          </p:pic>
        </mc:Fallback>
      </mc:AlternateContent>
      <p:sp>
        <p:nvSpPr>
          <p:cNvPr id="8" name="Bulle narrative : rectangle 7">
            <a:extLst>
              <a:ext uri="{FF2B5EF4-FFF2-40B4-BE49-F238E27FC236}">
                <a16:creationId xmlns:a16="http://schemas.microsoft.com/office/drawing/2014/main" id="{4605168F-5EB5-4474-973F-1ED4D96539F0}"/>
              </a:ext>
            </a:extLst>
          </p:cNvPr>
          <p:cNvSpPr/>
          <p:nvPr/>
        </p:nvSpPr>
        <p:spPr>
          <a:xfrm>
            <a:off x="809626" y="2884104"/>
            <a:ext cx="11058524" cy="3624394"/>
          </a:xfrm>
          <a:prstGeom prst="wedgeRectCallout">
            <a:avLst>
              <a:gd name="adj1" fmla="val 23144"/>
              <a:gd name="adj2" fmla="val -62348"/>
            </a:avLst>
          </a:prstGeom>
          <a:solidFill>
            <a:schemeClr val="accent1">
              <a:alpha val="5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hlinkHover r:id="rId11" action="ppaction://hlinksldjump"/>
            <a:extLst>
              <a:ext uri="{FF2B5EF4-FFF2-40B4-BE49-F238E27FC236}">
                <a16:creationId xmlns:a16="http://schemas.microsoft.com/office/drawing/2014/main" id="{18B191D5-0AC6-4557-BF84-D4CD77A88700}"/>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4" name="Rectangle 13">
            <a:hlinkClick r:id="rId12" action="ppaction://hlinksldjump"/>
            <a:hlinkHover r:id="rId12" action="ppaction://hlinksldjump"/>
            <a:extLst>
              <a:ext uri="{FF2B5EF4-FFF2-40B4-BE49-F238E27FC236}">
                <a16:creationId xmlns:a16="http://schemas.microsoft.com/office/drawing/2014/main" id="{BC7F5237-A285-4926-88F6-A42CA5B49F38}"/>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8" name="ZoneTexte 17">
            <a:extLst>
              <a:ext uri="{FF2B5EF4-FFF2-40B4-BE49-F238E27FC236}">
                <a16:creationId xmlns:a16="http://schemas.microsoft.com/office/drawing/2014/main" id="{F0568639-E8B9-4D50-A41C-1BF9B5A844C9}"/>
              </a:ext>
            </a:extLst>
          </p:cNvPr>
          <p:cNvSpPr txBox="1"/>
          <p:nvPr/>
        </p:nvSpPr>
        <p:spPr>
          <a:xfrm>
            <a:off x="1015645" y="3284213"/>
            <a:ext cx="10080980" cy="3416320"/>
          </a:xfrm>
          <a:prstGeom prst="rect">
            <a:avLst/>
          </a:prstGeom>
          <a:noFill/>
        </p:spPr>
        <p:txBody>
          <a:bodyPr wrap="square" rtlCol="0">
            <a:spAutoFit/>
          </a:bodyPr>
          <a:lstStyle/>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r>
              <a:rPr lang="fr-FR" sz="2400" dirty="0">
                <a:solidFill>
                  <a:schemeClr val="bg1"/>
                </a:solidFill>
              </a:rPr>
              <a:t>Use </a:t>
            </a:r>
            <a:r>
              <a:rPr lang="fr-FR" sz="2400" dirty="0" err="1">
                <a:solidFill>
                  <a:schemeClr val="bg1"/>
                </a:solidFill>
              </a:rPr>
              <a:t>Yolo</a:t>
            </a:r>
            <a:r>
              <a:rPr lang="fr-FR" sz="2400" dirty="0">
                <a:solidFill>
                  <a:schemeClr val="bg1"/>
                </a:solidFill>
              </a:rPr>
              <a:t> Architecture </a:t>
            </a:r>
            <a:r>
              <a:rPr lang="fr-FR" sz="2400" dirty="0" err="1">
                <a:solidFill>
                  <a:schemeClr val="bg1"/>
                </a:solidFill>
              </a:rPr>
              <a:t>with</a:t>
            </a:r>
            <a:r>
              <a:rPr lang="fr-FR" sz="2400" dirty="0">
                <a:solidFill>
                  <a:schemeClr val="bg1"/>
                </a:solidFill>
              </a:rPr>
              <a:t> </a:t>
            </a:r>
            <a:r>
              <a:rPr lang="fr-FR" sz="2400" dirty="0" err="1">
                <a:solidFill>
                  <a:schemeClr val="bg1"/>
                </a:solidFill>
              </a:rPr>
              <a:t>different</a:t>
            </a:r>
            <a:r>
              <a:rPr lang="fr-FR" sz="2400" dirty="0">
                <a:solidFill>
                  <a:schemeClr val="bg1"/>
                </a:solidFill>
              </a:rPr>
              <a:t> configuration (</a:t>
            </a:r>
            <a:r>
              <a:rPr lang="fr-FR" sz="2400" dirty="0" err="1">
                <a:solidFill>
                  <a:schemeClr val="bg1"/>
                </a:solidFill>
              </a:rPr>
              <a:t>Peformance</a:t>
            </a:r>
            <a:r>
              <a:rPr lang="fr-FR" sz="2400" dirty="0">
                <a:solidFill>
                  <a:schemeClr val="bg1"/>
                </a:solidFill>
              </a:rPr>
              <a:t> vs </a:t>
            </a:r>
            <a:r>
              <a:rPr lang="fr-FR" sz="2400" dirty="0" err="1">
                <a:solidFill>
                  <a:schemeClr val="bg1"/>
                </a:solidFill>
              </a:rPr>
              <a:t>Inference</a:t>
            </a:r>
            <a:r>
              <a:rPr lang="fr-FR" sz="2400" dirty="0">
                <a:solidFill>
                  <a:schemeClr val="bg1"/>
                </a:solidFill>
              </a:rPr>
              <a:t> Time)</a:t>
            </a:r>
          </a:p>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r>
              <a:rPr lang="fr-FR" sz="2400" dirty="0">
                <a:solidFill>
                  <a:schemeClr val="bg1"/>
                </a:solidFill>
              </a:rPr>
              <a:t>(</a:t>
            </a:r>
            <a:r>
              <a:rPr lang="fr-FR" sz="2400" dirty="0" err="1">
                <a:solidFill>
                  <a:schemeClr val="bg1"/>
                </a:solidFill>
              </a:rPr>
              <a:t>Deep</a:t>
            </a:r>
            <a:r>
              <a:rPr lang="fr-FR" sz="2400" dirty="0">
                <a:solidFill>
                  <a:schemeClr val="bg1"/>
                </a:solidFill>
              </a:rPr>
              <a:t> Learning Course)</a:t>
            </a:r>
          </a:p>
          <a:p>
            <a:endParaRPr lang="fr-FR" sz="2400" dirty="0">
              <a:solidFill>
                <a:schemeClr val="bg1"/>
              </a:solidFill>
            </a:endParaRPr>
          </a:p>
          <a:p>
            <a:endParaRPr lang="fr-FR" sz="2400" dirty="0">
              <a:solidFill>
                <a:schemeClr val="bg1"/>
              </a:solidFill>
            </a:endParaRPr>
          </a:p>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endParaRPr lang="fr-FR" sz="2400" dirty="0">
              <a:solidFill>
                <a:schemeClr val="bg1"/>
              </a:solidFill>
            </a:endParaRPr>
          </a:p>
        </p:txBody>
      </p:sp>
      <p:pic>
        <p:nvPicPr>
          <p:cNvPr id="3" name="Image 2">
            <a:extLst>
              <a:ext uri="{FF2B5EF4-FFF2-40B4-BE49-F238E27FC236}">
                <a16:creationId xmlns:a16="http://schemas.microsoft.com/office/drawing/2014/main" id="{47FD6DF1-ED41-4D1C-9FA8-7F50390138CC}"/>
              </a:ext>
            </a:extLst>
          </p:cNvPr>
          <p:cNvPicPr>
            <a:picLocks noChangeAspect="1"/>
          </p:cNvPicPr>
          <p:nvPr/>
        </p:nvPicPr>
        <p:blipFill>
          <a:blip r:embed="rId13"/>
          <a:stretch>
            <a:fillRect/>
          </a:stretch>
        </p:blipFill>
        <p:spPr>
          <a:xfrm>
            <a:off x="8980604" y="4997189"/>
            <a:ext cx="1894100" cy="1005842"/>
          </a:xfrm>
          <a:prstGeom prst="rect">
            <a:avLst/>
          </a:prstGeom>
        </p:spPr>
      </p:pic>
    </p:spTree>
    <p:extLst>
      <p:ext uri="{BB962C8B-B14F-4D97-AF65-F5344CB8AC3E}">
        <p14:creationId xmlns:p14="http://schemas.microsoft.com/office/powerpoint/2010/main" val="3488971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1" y="3661727"/>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800" b="1" spc="-150" dirty="0" err="1">
                <a:solidFill>
                  <a:srgbClr val="FFFFFF"/>
                </a:solidFill>
                <a:effectLst>
                  <a:outerShdw blurRad="419100" sx="102000" sy="102000" algn="ctr" rotWithShape="0">
                    <a:prstClr val="black">
                      <a:alpha val="29000"/>
                    </a:prstClr>
                  </a:outerShdw>
                </a:effectLst>
                <a:latin typeface="Raleway Black" panose="020B0503030101060003" pitchFamily="34" charset="77"/>
              </a:rPr>
              <a:t>Results</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Graphique 3" descr="Recherche contour">
            <a:extLst>
              <a:ext uri="{FF2B5EF4-FFF2-40B4-BE49-F238E27FC236}">
                <a16:creationId xmlns:a16="http://schemas.microsoft.com/office/drawing/2014/main" id="{6DCC12BE-201B-4F9D-A1A1-005EC69AE5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1500" y="1066800"/>
            <a:ext cx="2771775" cy="2771775"/>
          </a:xfrm>
          <a:prstGeom prst="rect">
            <a:avLst/>
          </a:prstGeom>
        </p:spPr>
      </p:pic>
    </p:spTree>
    <p:extLst>
      <p:ext uri="{BB962C8B-B14F-4D97-AF65-F5344CB8AC3E}">
        <p14:creationId xmlns:p14="http://schemas.microsoft.com/office/powerpoint/2010/main" val="3577323244"/>
      </p:ext>
    </p:extLst>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55644" y="52493"/>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66114" y="-11070742"/>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77574" y="478658"/>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6869100" y="1901054"/>
            <a:ext cx="1079818" cy="472523"/>
            <a:chOff x="5270499" y="2952750"/>
            <a:chExt cx="1652161"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8" name="Graphic 43">
            <a:extLst>
              <a:ext uri="{FF2B5EF4-FFF2-40B4-BE49-F238E27FC236}">
                <a16:creationId xmlns:a16="http://schemas.microsoft.com/office/drawing/2014/main" id="{53541371-A904-944A-ADFD-DF2C36B1C13E}"/>
              </a:ext>
            </a:extLst>
          </p:cNvPr>
          <p:cNvGrpSpPr/>
          <p:nvPr/>
        </p:nvGrpSpPr>
        <p:grpSpPr>
          <a:xfrm rot="4013251" flipV="1">
            <a:off x="5757730" y="3106912"/>
            <a:ext cx="972209" cy="644175"/>
            <a:chOff x="5270499" y="2952750"/>
            <a:chExt cx="1652160" cy="946643"/>
          </a:xfrm>
          <a:solidFill>
            <a:schemeClr val="bg1"/>
          </a:solidFill>
        </p:grpSpPr>
        <p:sp>
          <p:nvSpPr>
            <p:cNvPr id="169" name="Freeform 168">
              <a:extLst>
                <a:ext uri="{FF2B5EF4-FFF2-40B4-BE49-F238E27FC236}">
                  <a16:creationId xmlns:a16="http://schemas.microsoft.com/office/drawing/2014/main" id="{8586AEDF-7F5F-414F-9436-8265F51C249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170" name="Freeform 169">
              <a:extLst>
                <a:ext uri="{FF2B5EF4-FFF2-40B4-BE49-F238E27FC236}">
                  <a16:creationId xmlns:a16="http://schemas.microsoft.com/office/drawing/2014/main" id="{687A6450-AD09-6F45-BA55-0B61B89F9ADF}"/>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953867" y="1755909"/>
            <a:ext cx="1197815" cy="52500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540000">
            <a:off x="4420748" y="2751592"/>
            <a:ext cx="3743581" cy="134841"/>
          </a:xfrm>
          <a:prstGeom prst="rect">
            <a:avLst/>
          </a:prstGeom>
        </p:spPr>
      </p:pic>
      <p:grpSp>
        <p:nvGrpSpPr>
          <p:cNvPr id="20" name="Graphique 18" descr="Label contour">
            <a:extLst>
              <a:ext uri="{FF2B5EF4-FFF2-40B4-BE49-F238E27FC236}">
                <a16:creationId xmlns:a16="http://schemas.microsoft.com/office/drawing/2014/main" id="{A79ABE62-1A64-4986-ABBE-E4ECEAFDAC38}"/>
              </a:ext>
            </a:extLst>
          </p:cNvPr>
          <p:cNvGrpSpPr/>
          <p:nvPr/>
        </p:nvGrpSpPr>
        <p:grpSpPr>
          <a:xfrm>
            <a:off x="1016705" y="658390"/>
            <a:ext cx="562103" cy="561782"/>
            <a:chOff x="1016705" y="658390"/>
            <a:chExt cx="562103" cy="561782"/>
          </a:xfrm>
          <a:solidFill>
            <a:schemeClr val="tx1">
              <a:lumMod val="75000"/>
              <a:lumOff val="25000"/>
            </a:schemeClr>
          </a:solidFill>
        </p:grpSpPr>
        <p:sp>
          <p:nvSpPr>
            <p:cNvPr id="21" name="Forme libre : forme 20">
              <a:extLst>
                <a:ext uri="{FF2B5EF4-FFF2-40B4-BE49-F238E27FC236}">
                  <a16:creationId xmlns:a16="http://schemas.microsoft.com/office/drawing/2014/main" id="{18EB44E9-B8AF-4BC0-AA5E-3C2FB6738DD3}"/>
                </a:ext>
              </a:extLst>
            </p:cNvPr>
            <p:cNvSpPr/>
            <p:nvPr/>
          </p:nvSpPr>
          <p:spPr>
            <a:xfrm>
              <a:off x="1016705" y="658390"/>
              <a:ext cx="562103" cy="561782"/>
            </a:xfrm>
            <a:custGeom>
              <a:avLst/>
              <a:gdLst>
                <a:gd name="connsiteX0" fmla="*/ 551263 w 562103"/>
                <a:gd name="connsiteY0" fmla="*/ 281378 h 561782"/>
                <a:gd name="connsiteX1" fmla="*/ 281410 w 562103"/>
                <a:gd name="connsiteY1" fmla="*/ 11563 h 561782"/>
                <a:gd name="connsiteX2" fmla="*/ 254436 w 562103"/>
                <a:gd name="connsiteY2" fmla="*/ 0 h 561782"/>
                <a:gd name="connsiteX3" fmla="*/ 77109 w 562103"/>
                <a:gd name="connsiteY3" fmla="*/ 0 h 561782"/>
                <a:gd name="connsiteX4" fmla="*/ 13 w 562103"/>
                <a:gd name="connsiteY4" fmla="*/ 77086 h 561782"/>
                <a:gd name="connsiteX5" fmla="*/ 13 w 562103"/>
                <a:gd name="connsiteY5" fmla="*/ 253432 h 561782"/>
                <a:gd name="connsiteX6" fmla="*/ 11577 w 562103"/>
                <a:gd name="connsiteY6" fmla="*/ 280416 h 561782"/>
                <a:gd name="connsiteX7" fmla="*/ 281410 w 562103"/>
                <a:gd name="connsiteY7" fmla="*/ 550221 h 561782"/>
                <a:gd name="connsiteX8" fmla="*/ 335733 w 562103"/>
                <a:gd name="connsiteY8" fmla="*/ 550838 h 561782"/>
                <a:gd name="connsiteX9" fmla="*/ 336351 w 562103"/>
                <a:gd name="connsiteY9" fmla="*/ 550221 h 561782"/>
                <a:gd name="connsiteX10" fmla="*/ 551263 w 562103"/>
                <a:gd name="connsiteY10" fmla="*/ 335337 h 561782"/>
                <a:gd name="connsiteX11" fmla="*/ 551263 w 562103"/>
                <a:gd name="connsiteY11" fmla="*/ 281378 h 561782"/>
                <a:gd name="connsiteX12" fmla="*/ 537795 w 562103"/>
                <a:gd name="connsiteY12" fmla="*/ 321869 h 561782"/>
                <a:gd name="connsiteX13" fmla="*/ 322882 w 562103"/>
                <a:gd name="connsiteY13" fmla="*/ 536753 h 561782"/>
                <a:gd name="connsiteX14" fmla="*/ 295504 w 562103"/>
                <a:gd name="connsiteY14" fmla="*/ 537368 h 561782"/>
                <a:gd name="connsiteX15" fmla="*/ 294888 w 562103"/>
                <a:gd name="connsiteY15" fmla="*/ 536753 h 561782"/>
                <a:gd name="connsiteX16" fmla="*/ 25045 w 562103"/>
                <a:gd name="connsiteY16" fmla="*/ 266938 h 561782"/>
                <a:gd name="connsiteX17" fmla="*/ 24597 w 562103"/>
                <a:gd name="connsiteY17" fmla="*/ 266490 h 561782"/>
                <a:gd name="connsiteX18" fmla="*/ 24121 w 562103"/>
                <a:gd name="connsiteY18" fmla="*/ 266071 h 561782"/>
                <a:gd name="connsiteX19" fmla="*/ 19063 w 562103"/>
                <a:gd name="connsiteY19" fmla="*/ 253432 h 561782"/>
                <a:gd name="connsiteX20" fmla="*/ 19063 w 562103"/>
                <a:gd name="connsiteY20" fmla="*/ 77086 h 561782"/>
                <a:gd name="connsiteX21" fmla="*/ 77109 w 562103"/>
                <a:gd name="connsiteY21" fmla="*/ 19050 h 561782"/>
                <a:gd name="connsiteX22" fmla="*/ 254436 w 562103"/>
                <a:gd name="connsiteY22" fmla="*/ 19050 h 561782"/>
                <a:gd name="connsiteX23" fmla="*/ 267942 w 562103"/>
                <a:gd name="connsiteY23" fmla="*/ 25032 h 561782"/>
                <a:gd name="connsiteX24" fmla="*/ 537785 w 562103"/>
                <a:gd name="connsiteY24" fmla="*/ 294846 h 561782"/>
                <a:gd name="connsiteX25" fmla="*/ 537785 w 562103"/>
                <a:gd name="connsiteY25" fmla="*/ 321869 h 5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103" h="561782">
                  <a:moveTo>
                    <a:pt x="551263" y="281378"/>
                  </a:moveTo>
                  <a:lnTo>
                    <a:pt x="281410" y="11563"/>
                  </a:lnTo>
                  <a:cubicBezTo>
                    <a:pt x="274324" y="4261"/>
                    <a:pt x="264610" y="98"/>
                    <a:pt x="254436" y="0"/>
                  </a:cubicBezTo>
                  <a:lnTo>
                    <a:pt x="77109" y="0"/>
                  </a:lnTo>
                  <a:cubicBezTo>
                    <a:pt x="34583" y="120"/>
                    <a:pt x="139" y="34561"/>
                    <a:pt x="13" y="77086"/>
                  </a:cubicBezTo>
                  <a:lnTo>
                    <a:pt x="13" y="253432"/>
                  </a:lnTo>
                  <a:cubicBezTo>
                    <a:pt x="-270" y="263686"/>
                    <a:pt x="3957" y="273549"/>
                    <a:pt x="11577" y="280416"/>
                  </a:cubicBezTo>
                  <a:lnTo>
                    <a:pt x="281410" y="550221"/>
                  </a:lnTo>
                  <a:cubicBezTo>
                    <a:pt x="296241" y="565393"/>
                    <a:pt x="320562" y="565669"/>
                    <a:pt x="335733" y="550838"/>
                  </a:cubicBezTo>
                  <a:cubicBezTo>
                    <a:pt x="335941" y="550635"/>
                    <a:pt x="336147" y="550430"/>
                    <a:pt x="336351" y="550221"/>
                  </a:cubicBezTo>
                  <a:lnTo>
                    <a:pt x="551263" y="335337"/>
                  </a:lnTo>
                  <a:cubicBezTo>
                    <a:pt x="565716" y="320254"/>
                    <a:pt x="565716" y="296461"/>
                    <a:pt x="551263" y="281378"/>
                  </a:cubicBezTo>
                  <a:close/>
                  <a:moveTo>
                    <a:pt x="537795" y="321869"/>
                  </a:moveTo>
                  <a:lnTo>
                    <a:pt x="322882" y="536753"/>
                  </a:lnTo>
                  <a:cubicBezTo>
                    <a:pt x="315492" y="544483"/>
                    <a:pt x="303234" y="544759"/>
                    <a:pt x="295504" y="537368"/>
                  </a:cubicBezTo>
                  <a:cubicBezTo>
                    <a:pt x="295294" y="537168"/>
                    <a:pt x="295089" y="536962"/>
                    <a:pt x="294888" y="536753"/>
                  </a:cubicBezTo>
                  <a:lnTo>
                    <a:pt x="25045" y="266938"/>
                  </a:lnTo>
                  <a:lnTo>
                    <a:pt x="24597" y="266490"/>
                  </a:lnTo>
                  <a:lnTo>
                    <a:pt x="24121" y="266071"/>
                  </a:lnTo>
                  <a:cubicBezTo>
                    <a:pt x="20685" y="262788"/>
                    <a:pt x="18841" y="258178"/>
                    <a:pt x="19063" y="253432"/>
                  </a:cubicBezTo>
                  <a:lnTo>
                    <a:pt x="19063" y="77086"/>
                  </a:lnTo>
                  <a:cubicBezTo>
                    <a:pt x="19194" y="45084"/>
                    <a:pt x="45107" y="19176"/>
                    <a:pt x="77109" y="19050"/>
                  </a:cubicBezTo>
                  <a:lnTo>
                    <a:pt x="254436" y="19050"/>
                  </a:lnTo>
                  <a:cubicBezTo>
                    <a:pt x="259561" y="19137"/>
                    <a:pt x="264433" y="21294"/>
                    <a:pt x="267942" y="25032"/>
                  </a:cubicBezTo>
                  <a:lnTo>
                    <a:pt x="537785" y="294846"/>
                  </a:lnTo>
                  <a:cubicBezTo>
                    <a:pt x="544789" y="302492"/>
                    <a:pt x="544789" y="314223"/>
                    <a:pt x="537785" y="321869"/>
                  </a:cubicBez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21325C45-FCA0-4D4A-BFAF-9C505C5AC52B}"/>
                </a:ext>
              </a:extLst>
            </p:cNvPr>
            <p:cNvSpPr/>
            <p:nvPr/>
          </p:nvSpPr>
          <p:spPr>
            <a:xfrm rot="-2700000">
              <a:off x="1127621" y="883133"/>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1B126AAB-7A14-4AD9-B4C8-F7FC508F4B90}"/>
                </a:ext>
              </a:extLst>
            </p:cNvPr>
            <p:cNvSpPr/>
            <p:nvPr/>
          </p:nvSpPr>
          <p:spPr>
            <a:xfrm rot="-2700000">
              <a:off x="1194971" y="950484"/>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F8651671-74AD-4CA5-8EE8-4B18BF1C852B}"/>
                </a:ext>
              </a:extLst>
            </p:cNvPr>
            <p:cNvSpPr/>
            <p:nvPr/>
          </p:nvSpPr>
          <p:spPr>
            <a:xfrm rot="-2700000">
              <a:off x="1262335" y="1017835"/>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986A47A7-DE9C-487C-AFC7-9945DB651B93}"/>
                </a:ext>
              </a:extLst>
            </p:cNvPr>
            <p:cNvSpPr/>
            <p:nvPr/>
          </p:nvSpPr>
          <p:spPr>
            <a:xfrm>
              <a:off x="1058439" y="699653"/>
              <a:ext cx="76199" cy="76200"/>
            </a:xfrm>
            <a:custGeom>
              <a:avLst/>
              <a:gdLst>
                <a:gd name="connsiteX0" fmla="*/ 38090 w 76199"/>
                <a:gd name="connsiteY0" fmla="*/ 0 h 76200"/>
                <a:gd name="connsiteX1" fmla="*/ 0 w 76199"/>
                <a:gd name="connsiteY1" fmla="*/ 38111 h 76200"/>
                <a:gd name="connsiteX2" fmla="*/ 38111 w 76199"/>
                <a:gd name="connsiteY2" fmla="*/ 76200 h 76200"/>
                <a:gd name="connsiteX3" fmla="*/ 76200 w 76199"/>
                <a:gd name="connsiteY3" fmla="*/ 38090 h 76200"/>
                <a:gd name="connsiteX4" fmla="*/ 65036 w 76199"/>
                <a:gd name="connsiteY4" fmla="*/ 11154 h 76200"/>
                <a:gd name="connsiteX5" fmla="*/ 38090 w 76199"/>
                <a:gd name="connsiteY5" fmla="*/ 0 h 76200"/>
                <a:gd name="connsiteX6" fmla="*/ 51567 w 76199"/>
                <a:gd name="connsiteY6" fmla="*/ 51568 h 76200"/>
                <a:gd name="connsiteX7" fmla="*/ 24627 w 76199"/>
                <a:gd name="connsiteY7" fmla="*/ 51563 h 76200"/>
                <a:gd name="connsiteX8" fmla="*/ 24632 w 76199"/>
                <a:gd name="connsiteY8" fmla="*/ 24622 h 76200"/>
                <a:gd name="connsiteX9" fmla="*/ 51567 w 76199"/>
                <a:gd name="connsiteY9" fmla="*/ 24622 h 76200"/>
                <a:gd name="connsiteX10" fmla="*/ 51748 w 76199"/>
                <a:gd name="connsiteY10" fmla="*/ 51387 h 76200"/>
                <a:gd name="connsiteX11" fmla="*/ 51567 w 76199"/>
                <a:gd name="connsiteY11" fmla="*/ 5156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199" h="76200">
                  <a:moveTo>
                    <a:pt x="38090" y="0"/>
                  </a:moveTo>
                  <a:cubicBezTo>
                    <a:pt x="17048" y="6"/>
                    <a:pt x="-6" y="17069"/>
                    <a:pt x="0" y="38111"/>
                  </a:cubicBezTo>
                  <a:cubicBezTo>
                    <a:pt x="7" y="59153"/>
                    <a:pt x="17070" y="76206"/>
                    <a:pt x="38111" y="76200"/>
                  </a:cubicBezTo>
                  <a:cubicBezTo>
                    <a:pt x="59153" y="76194"/>
                    <a:pt x="76207" y="59131"/>
                    <a:pt x="76200" y="38090"/>
                  </a:cubicBezTo>
                  <a:cubicBezTo>
                    <a:pt x="76197" y="27985"/>
                    <a:pt x="72181" y="18297"/>
                    <a:pt x="65036" y="11154"/>
                  </a:cubicBezTo>
                  <a:cubicBezTo>
                    <a:pt x="57896" y="3998"/>
                    <a:pt x="48198" y="-16"/>
                    <a:pt x="38090" y="0"/>
                  </a:cubicBezTo>
                  <a:close/>
                  <a:moveTo>
                    <a:pt x="51567" y="51568"/>
                  </a:moveTo>
                  <a:cubicBezTo>
                    <a:pt x="44126" y="59006"/>
                    <a:pt x="32065" y="59004"/>
                    <a:pt x="24627" y="51563"/>
                  </a:cubicBezTo>
                  <a:cubicBezTo>
                    <a:pt x="17189" y="44122"/>
                    <a:pt x="17191" y="32060"/>
                    <a:pt x="24632" y="24622"/>
                  </a:cubicBezTo>
                  <a:cubicBezTo>
                    <a:pt x="32071" y="17186"/>
                    <a:pt x="44128" y="17186"/>
                    <a:pt x="51567" y="24622"/>
                  </a:cubicBezTo>
                  <a:cubicBezTo>
                    <a:pt x="59008" y="31963"/>
                    <a:pt x="59089" y="43946"/>
                    <a:pt x="51748" y="51387"/>
                  </a:cubicBezTo>
                  <a:cubicBezTo>
                    <a:pt x="51688" y="51448"/>
                    <a:pt x="51628" y="51508"/>
                    <a:pt x="51567" y="51568"/>
                  </a:cubicBezTo>
                  <a:close/>
                </a:path>
              </a:pathLst>
            </a:custGeom>
            <a:solidFill>
              <a:schemeClr val="tx1">
                <a:lumMod val="75000"/>
                <a:lumOff val="25000"/>
              </a:schemeClr>
            </a:solidFill>
            <a:ln w="9525" cap="flat">
              <a:noFill/>
              <a:prstDash val="solid"/>
              <a:miter/>
            </a:ln>
          </p:spPr>
          <p:txBody>
            <a:bodyPr rtlCol="0" anchor="ctr"/>
            <a:lstStyle/>
            <a:p>
              <a:endParaRPr lang="fr-FR"/>
            </a:p>
          </p:txBody>
        </p:sp>
      </p:grpSp>
      <p:sp>
        <p:nvSpPr>
          <p:cNvPr id="185" name="Graphique 7" descr="Haltère contour">
            <a:hlinkHover r:id="rId7" action="ppaction://hlinksldjump"/>
            <a:extLst>
              <a:ext uri="{FF2B5EF4-FFF2-40B4-BE49-F238E27FC236}">
                <a16:creationId xmlns:a16="http://schemas.microsoft.com/office/drawing/2014/main" id="{B30B3824-1065-4880-9009-276828B46E8F}"/>
              </a:ext>
            </a:extLst>
          </p:cNvPr>
          <p:cNvSpPr/>
          <p:nvPr/>
        </p:nvSpPr>
        <p:spPr>
          <a:xfrm>
            <a:off x="183832" y="3318252"/>
            <a:ext cx="928780" cy="62367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bg1">
              <a:lumMod val="65000"/>
            </a:schemeClr>
          </a:solidFill>
          <a:ln w="8533" cap="flat">
            <a:noFill/>
            <a:prstDash val="solid"/>
            <a:miter/>
          </a:ln>
        </p:spPr>
        <p:txBody>
          <a:bodyPr rtlCol="0" anchor="ctr"/>
          <a:lstStyle/>
          <a:p>
            <a:endParaRPr lang="fr-FR"/>
          </a:p>
        </p:txBody>
      </p:sp>
      <p:pic>
        <p:nvPicPr>
          <p:cNvPr id="27" name="Graphique 26" descr="Presse-papiers partiellement vérifié contour">
            <a:hlinkHover r:id="rId8" action="ppaction://hlinksldjump"/>
            <a:extLst>
              <a:ext uri="{FF2B5EF4-FFF2-40B4-BE49-F238E27FC236}">
                <a16:creationId xmlns:a16="http://schemas.microsoft.com/office/drawing/2014/main" id="{75231292-5819-4A20-B58A-CF1F55C0F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392" y="5137364"/>
            <a:ext cx="828000" cy="828000"/>
          </a:xfrm>
          <a:prstGeom prst="rect">
            <a:avLst/>
          </a:prstGeom>
        </p:spPr>
      </p:pic>
      <mc:AlternateContent xmlns:mc="http://schemas.openxmlformats.org/markup-compatibility/2006" xmlns:pslz="http://schemas.microsoft.com/office/powerpoint/2016/slidezoom">
        <mc:Choice Requires="pslz">
          <p:graphicFrame>
            <p:nvGraphicFramePr>
              <p:cNvPr id="29" name="Zoom de diapositive 28">
                <a:extLst>
                  <a:ext uri="{FF2B5EF4-FFF2-40B4-BE49-F238E27FC236}">
                    <a16:creationId xmlns:a16="http://schemas.microsoft.com/office/drawing/2014/main" id="{286EAB6C-1C7A-4E9C-B236-5D5F08869510}"/>
                  </a:ext>
                </a:extLst>
              </p:cNvPr>
              <p:cNvGraphicFramePr>
                <a:graphicFrameLocks noChangeAspect="1"/>
              </p:cNvGraphicFramePr>
              <p:nvPr>
                <p:extLst>
                  <p:ext uri="{D42A27DB-BD31-4B8C-83A1-F6EECF244321}">
                    <p14:modId xmlns:p14="http://schemas.microsoft.com/office/powerpoint/2010/main" val="2026369086"/>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11"/>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29" name="Zoom de diapositive 28">
                <a:hlinkClick r:id="rId14" action="ppaction://hlinksldjump"/>
                <a:extLst>
                  <a:ext uri="{FF2B5EF4-FFF2-40B4-BE49-F238E27FC236}">
                    <a16:creationId xmlns:a16="http://schemas.microsoft.com/office/drawing/2014/main" id="{286EAB6C-1C7A-4E9C-B236-5D5F08869510}"/>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pic>
        <p:nvPicPr>
          <p:cNvPr id="3" name="Image 2" descr="Une image contenant automate, jouet&#10;&#10;Description générée automatiquement">
            <a:extLst>
              <a:ext uri="{FF2B5EF4-FFF2-40B4-BE49-F238E27FC236}">
                <a16:creationId xmlns:a16="http://schemas.microsoft.com/office/drawing/2014/main" id="{5D13EB36-111C-4EF9-B090-9701E7113C8B}"/>
              </a:ext>
            </a:extLst>
          </p:cNvPr>
          <p:cNvPicPr>
            <a:picLocks noChangeAspect="1"/>
          </p:cNvPicPr>
          <p:nvPr/>
        </p:nvPicPr>
        <p:blipFill>
          <a:blip r:embed="rId16"/>
          <a:stretch>
            <a:fillRect/>
          </a:stretch>
        </p:blipFill>
        <p:spPr>
          <a:xfrm>
            <a:off x="3062179" y="425513"/>
            <a:ext cx="728984" cy="1589317"/>
          </a:xfrm>
          <a:prstGeom prst="rect">
            <a:avLst/>
          </a:prstGeom>
        </p:spPr>
      </p:pic>
      <p:pic>
        <p:nvPicPr>
          <p:cNvPr id="5" name="Image 4" descr="Une image contenant texte, intérieur, plafond&#10;&#10;Description générée automatiquement">
            <a:extLst>
              <a:ext uri="{FF2B5EF4-FFF2-40B4-BE49-F238E27FC236}">
                <a16:creationId xmlns:a16="http://schemas.microsoft.com/office/drawing/2014/main" id="{BC261F2D-C68B-4713-A9A2-9C9F765CBBE7}"/>
              </a:ext>
            </a:extLst>
          </p:cNvPr>
          <p:cNvPicPr>
            <a:picLocks noChangeAspect="1"/>
          </p:cNvPicPr>
          <p:nvPr/>
        </p:nvPicPr>
        <p:blipFill>
          <a:blip r:embed="rId17"/>
          <a:stretch>
            <a:fillRect/>
          </a:stretch>
        </p:blipFill>
        <p:spPr>
          <a:xfrm>
            <a:off x="7257816" y="194290"/>
            <a:ext cx="2818513" cy="1585321"/>
          </a:xfrm>
          <a:prstGeom prst="rect">
            <a:avLst/>
          </a:prstGeom>
        </p:spPr>
      </p:pic>
      <p:pic>
        <p:nvPicPr>
          <p:cNvPr id="8" name="Image 7">
            <a:extLst>
              <a:ext uri="{FF2B5EF4-FFF2-40B4-BE49-F238E27FC236}">
                <a16:creationId xmlns:a16="http://schemas.microsoft.com/office/drawing/2014/main" id="{B7F853A4-9773-418D-B07F-E527677824EA}"/>
              </a:ext>
            </a:extLst>
          </p:cNvPr>
          <p:cNvPicPr>
            <a:picLocks noChangeAspect="1"/>
          </p:cNvPicPr>
          <p:nvPr/>
        </p:nvPicPr>
        <p:blipFill>
          <a:blip r:embed="rId18"/>
          <a:stretch>
            <a:fillRect/>
          </a:stretch>
        </p:blipFill>
        <p:spPr>
          <a:xfrm>
            <a:off x="4479597" y="3930560"/>
            <a:ext cx="4502574" cy="2672710"/>
          </a:xfrm>
          <a:prstGeom prst="rect">
            <a:avLst/>
          </a:prstGeom>
        </p:spPr>
      </p:pic>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27822" y="0"/>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57852" y="-8473160"/>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grpSp>
        <p:nvGrpSpPr>
          <p:cNvPr id="186" name="Groupe 185">
            <a:extLst>
              <a:ext uri="{FF2B5EF4-FFF2-40B4-BE49-F238E27FC236}">
                <a16:creationId xmlns:a16="http://schemas.microsoft.com/office/drawing/2014/main" id="{1885330E-B726-424C-BC38-5AB76946EDA0}"/>
              </a:ext>
            </a:extLst>
          </p:cNvPr>
          <p:cNvGrpSpPr/>
          <p:nvPr/>
        </p:nvGrpSpPr>
        <p:grpSpPr>
          <a:xfrm>
            <a:off x="873575" y="3065919"/>
            <a:ext cx="853219" cy="797929"/>
            <a:chOff x="-1184397" y="3028770"/>
            <a:chExt cx="853219" cy="797929"/>
          </a:xfrm>
        </p:grpSpPr>
        <p:sp>
          <p:nvSpPr>
            <p:cNvPr id="187" name="Oval 33">
              <a:extLst>
                <a:ext uri="{FF2B5EF4-FFF2-40B4-BE49-F238E27FC236}">
                  <a16:creationId xmlns:a16="http://schemas.microsoft.com/office/drawing/2014/main" id="{BC18D222-3BFD-4B52-BA13-C20F6E9771F1}"/>
                </a:ext>
              </a:extLst>
            </p:cNvPr>
            <p:cNvSpPr>
              <a:spLocks noChangeAspect="1"/>
            </p:cNvSpPr>
            <p:nvPr/>
          </p:nvSpPr>
          <p:spPr>
            <a:xfrm>
              <a:off x="-1184397" y="3028770"/>
              <a:ext cx="853219" cy="797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b="1" dirty="0"/>
            </a:p>
          </p:txBody>
        </p:sp>
        <p:sp>
          <p:nvSpPr>
            <p:cNvPr id="188" name="Graphique 7" descr="Haltère contour">
              <a:extLst>
                <a:ext uri="{FF2B5EF4-FFF2-40B4-BE49-F238E27FC236}">
                  <a16:creationId xmlns:a16="http://schemas.microsoft.com/office/drawing/2014/main" id="{50FF4125-DDEF-4A1C-9B55-C5B9DE8ED8C8}"/>
                </a:ext>
              </a:extLst>
            </p:cNvPr>
            <p:cNvSpPr/>
            <p:nvPr/>
          </p:nvSpPr>
          <p:spPr>
            <a:xfrm>
              <a:off x="-1131991" y="3207250"/>
              <a:ext cx="738591" cy="42941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tx1">
                <a:lumMod val="75000"/>
                <a:lumOff val="25000"/>
              </a:schemeClr>
            </a:solidFill>
            <a:ln w="8533" cap="flat">
              <a:noFill/>
              <a:prstDash val="solid"/>
              <a:miter/>
            </a:ln>
          </p:spPr>
          <p:txBody>
            <a:bodyPr rtlCol="0" anchor="ctr"/>
            <a:lstStyle/>
            <a:p>
              <a:endParaRPr lang="fr-FR"/>
            </a:p>
          </p:txBody>
        </p:sp>
      </p:grpSp>
      <p:pic>
        <p:nvPicPr>
          <p:cNvPr id="27" name="Graphique 26" descr="Presse-papiers partiellement vérifié contour">
            <a:hlinkHover r:id="rId5" action="ppaction://hlinksldjump"/>
            <a:extLst>
              <a:ext uri="{FF2B5EF4-FFF2-40B4-BE49-F238E27FC236}">
                <a16:creationId xmlns:a16="http://schemas.microsoft.com/office/drawing/2014/main" id="{75231292-5819-4A20-B58A-CF1F55C0F2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392" y="5137364"/>
            <a:ext cx="828000" cy="828000"/>
          </a:xfrm>
          <a:prstGeom prst="rect">
            <a:avLst/>
          </a:prstGeom>
        </p:spPr>
      </p:pic>
      <p:pic>
        <p:nvPicPr>
          <p:cNvPr id="3" name="Graphique 2" descr="Label contour">
            <a:hlinkHover r:id="rId8" action="ppaction://hlinksldjump"/>
            <a:extLst>
              <a:ext uri="{FF2B5EF4-FFF2-40B4-BE49-F238E27FC236}">
                <a16:creationId xmlns:a16="http://schemas.microsoft.com/office/drawing/2014/main" id="{37CDCAA2-1363-4027-A0FC-40CAB1EA89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392" y="618560"/>
            <a:ext cx="914400" cy="914400"/>
          </a:xfrm>
          <a:prstGeom prst="rect">
            <a:avLst/>
          </a:prstGeom>
        </p:spPr>
      </p:pic>
      <p:sp>
        <p:nvSpPr>
          <p:cNvPr id="38" name="TextBox 95">
            <a:extLst>
              <a:ext uri="{FF2B5EF4-FFF2-40B4-BE49-F238E27FC236}">
                <a16:creationId xmlns:a16="http://schemas.microsoft.com/office/drawing/2014/main" id="{6DB15DC4-EB99-4BFD-8F56-05463EC0E81D}"/>
              </a:ext>
            </a:extLst>
          </p:cNvPr>
          <p:cNvSpPr txBox="1"/>
          <p:nvPr/>
        </p:nvSpPr>
        <p:spPr>
          <a:xfrm>
            <a:off x="2179431" y="1106795"/>
            <a:ext cx="8430519" cy="4200509"/>
          </a:xfrm>
          <a:prstGeom prst="rect">
            <a:avLst/>
          </a:prstGeom>
          <a:noFill/>
        </p:spPr>
        <p:txBody>
          <a:bodyPr wrap="square" rtlCol="0">
            <a:spAutoFit/>
          </a:bodyPr>
          <a:lstStyle/>
          <a:p>
            <a:pPr marL="342900" indent="-342900">
              <a:lnSpc>
                <a:spcPct val="150000"/>
              </a:lnSpc>
              <a:buFont typeface="+mj-lt"/>
              <a:buAutoNum type="arabicPeriod"/>
            </a:pPr>
            <a:r>
              <a:rPr lang="fr-FR" b="1" spc="300" dirty="0">
                <a:solidFill>
                  <a:schemeClr val="bg1">
                    <a:lumMod val="95000"/>
                  </a:schemeClr>
                </a:solidFill>
                <a:latin typeface="Montserrat" pitchFamily="2" charset="77"/>
              </a:rPr>
              <a:t>Simple Template Matching, </a:t>
            </a:r>
            <a:r>
              <a:rPr lang="fr-FR" b="1" spc="300" dirty="0" err="1">
                <a:solidFill>
                  <a:schemeClr val="bg1">
                    <a:lumMod val="95000"/>
                  </a:schemeClr>
                </a:solidFill>
                <a:latin typeface="Montserrat" pitchFamily="2" charset="77"/>
              </a:rPr>
              <a:t>sliding</a:t>
            </a:r>
            <a:r>
              <a:rPr lang="fr-FR" b="1" spc="300" dirty="0">
                <a:solidFill>
                  <a:schemeClr val="bg1">
                    <a:lumMod val="95000"/>
                  </a:schemeClr>
                </a:solidFill>
                <a:latin typeface="Montserrat" pitchFamily="2" charset="77"/>
              </a:rPr>
              <a:t> the exact </a:t>
            </a:r>
            <a:r>
              <a:rPr lang="fr-FR" b="1" spc="300" dirty="0" err="1">
                <a:solidFill>
                  <a:schemeClr val="bg1">
                    <a:lumMod val="95000"/>
                  </a:schemeClr>
                </a:solidFill>
                <a:latin typeface="Montserrat" pitchFamily="2" charset="77"/>
              </a:rPr>
              <a:t>template</a:t>
            </a:r>
            <a:r>
              <a:rPr lang="fr-FR" b="1" spc="300" dirty="0">
                <a:solidFill>
                  <a:schemeClr val="bg1">
                    <a:lumMod val="95000"/>
                  </a:schemeClr>
                </a:solidFill>
                <a:latin typeface="Montserrat" pitchFamily="2" charset="77"/>
              </a:rPr>
              <a:t> on the input image and return the best match</a:t>
            </a:r>
          </a:p>
          <a:p>
            <a:pPr marL="342900" indent="-342900">
              <a:lnSpc>
                <a:spcPct val="150000"/>
              </a:lnSpc>
              <a:buFont typeface="+mj-lt"/>
              <a:buAutoNum type="arabicPeriod"/>
            </a:pPr>
            <a:r>
              <a:rPr lang="fr-FR" b="1" spc="300" dirty="0">
                <a:solidFill>
                  <a:schemeClr val="bg1">
                    <a:lumMod val="95000"/>
                  </a:schemeClr>
                </a:solidFill>
                <a:latin typeface="Montserrat" pitchFamily="2" charset="77"/>
              </a:rPr>
              <a:t>Simple </a:t>
            </a:r>
            <a:r>
              <a:rPr lang="fr-FR" b="1" spc="300" dirty="0" err="1">
                <a:solidFill>
                  <a:schemeClr val="bg1">
                    <a:lumMod val="95000"/>
                  </a:schemeClr>
                </a:solidFill>
                <a:latin typeface="Montserrat" pitchFamily="2" charset="77"/>
              </a:rPr>
              <a:t>temlate</a:t>
            </a:r>
            <a:r>
              <a:rPr lang="fr-FR" b="1" spc="300" dirty="0">
                <a:solidFill>
                  <a:schemeClr val="bg1">
                    <a:lumMod val="95000"/>
                  </a:schemeClr>
                </a:solidFill>
                <a:latin typeface="Montserrat" pitchFamily="2" charset="77"/>
              </a:rPr>
              <a:t> </a:t>
            </a:r>
            <a:r>
              <a:rPr lang="fr-FR" b="1" spc="300" dirty="0" err="1">
                <a:solidFill>
                  <a:schemeClr val="bg1">
                    <a:lumMod val="95000"/>
                  </a:schemeClr>
                </a:solidFill>
                <a:latin typeface="Montserrat" pitchFamily="2" charset="77"/>
              </a:rPr>
              <a:t>matching</a:t>
            </a:r>
            <a:r>
              <a:rPr lang="fr-FR" b="1" spc="300" dirty="0">
                <a:solidFill>
                  <a:schemeClr val="bg1">
                    <a:lumMod val="95000"/>
                  </a:schemeClr>
                </a:solidFill>
                <a:latin typeface="Montserrat" pitchFamily="2" charset="77"/>
              </a:rPr>
              <a:t> by </a:t>
            </a:r>
            <a:r>
              <a:rPr lang="fr-FR" b="1" spc="300" dirty="0" err="1">
                <a:solidFill>
                  <a:schemeClr val="bg1">
                    <a:lumMod val="95000"/>
                  </a:schemeClr>
                </a:solidFill>
                <a:latin typeface="Montserrat" pitchFamily="2" charset="77"/>
              </a:rPr>
              <a:t>sliding</a:t>
            </a:r>
            <a:r>
              <a:rPr lang="fr-FR" b="1" spc="300" dirty="0">
                <a:solidFill>
                  <a:schemeClr val="bg1">
                    <a:lumMod val="95000"/>
                  </a:schemeClr>
                </a:solidFill>
                <a:latin typeface="Montserrat" pitchFamily="2" charset="77"/>
              </a:rPr>
              <a:t> the exact </a:t>
            </a:r>
            <a:r>
              <a:rPr lang="fr-FR" b="1" spc="300" dirty="0" err="1">
                <a:solidFill>
                  <a:schemeClr val="bg1">
                    <a:lumMod val="95000"/>
                  </a:schemeClr>
                </a:solidFill>
                <a:latin typeface="Montserrat" pitchFamily="2" charset="77"/>
              </a:rPr>
              <a:t>template</a:t>
            </a:r>
            <a:r>
              <a:rPr lang="fr-FR" b="1" spc="300" dirty="0">
                <a:solidFill>
                  <a:schemeClr val="bg1">
                    <a:lumMod val="95000"/>
                  </a:schemeClr>
                </a:solidFill>
                <a:latin typeface="Montserrat" pitchFamily="2" charset="77"/>
              </a:rPr>
              <a:t> on the input image and </a:t>
            </a:r>
            <a:r>
              <a:rPr lang="fr-FR" b="1" spc="300" dirty="0" err="1">
                <a:solidFill>
                  <a:schemeClr val="bg1">
                    <a:lumMod val="95000"/>
                  </a:schemeClr>
                </a:solidFill>
                <a:latin typeface="Montserrat" pitchFamily="2" charset="77"/>
              </a:rPr>
              <a:t>calculate</a:t>
            </a:r>
            <a:r>
              <a:rPr lang="fr-FR" b="1" spc="300" dirty="0">
                <a:solidFill>
                  <a:schemeClr val="bg1">
                    <a:lumMod val="95000"/>
                  </a:schemeClr>
                </a:solidFill>
                <a:latin typeface="Montserrat" pitchFamily="2" charset="77"/>
              </a:rPr>
              <a:t> the top matches</a:t>
            </a:r>
          </a:p>
          <a:p>
            <a:pPr marL="342900" indent="-342900">
              <a:lnSpc>
                <a:spcPct val="150000"/>
              </a:lnSpc>
              <a:buFont typeface="+mj-lt"/>
              <a:buAutoNum type="arabicPeriod"/>
            </a:pPr>
            <a:r>
              <a:rPr lang="fr-FR" b="1" spc="300" dirty="0">
                <a:solidFill>
                  <a:schemeClr val="bg1">
                    <a:lumMod val="95000"/>
                  </a:schemeClr>
                </a:solidFill>
                <a:latin typeface="Montserrat" pitchFamily="2" charset="77"/>
              </a:rPr>
              <a:t>Use </a:t>
            </a:r>
            <a:r>
              <a:rPr lang="fr-FR" b="1" spc="300" dirty="0" err="1">
                <a:solidFill>
                  <a:schemeClr val="bg1">
                    <a:lumMod val="95000"/>
                  </a:schemeClr>
                </a:solidFill>
                <a:latin typeface="Montserrat" pitchFamily="2" charset="77"/>
              </a:rPr>
              <a:t>Pyramid</a:t>
            </a:r>
            <a:r>
              <a:rPr lang="fr-FR" b="1" spc="300" dirty="0">
                <a:solidFill>
                  <a:schemeClr val="bg1">
                    <a:lumMod val="95000"/>
                  </a:schemeClr>
                </a:solidFill>
                <a:latin typeface="Montserrat" pitchFamily="2" charset="77"/>
              </a:rPr>
              <a:t> </a:t>
            </a:r>
            <a:r>
              <a:rPr lang="fr-FR" b="1" spc="300" dirty="0" err="1">
                <a:solidFill>
                  <a:schemeClr val="bg1">
                    <a:lumMod val="95000"/>
                  </a:schemeClr>
                </a:solidFill>
                <a:latin typeface="Montserrat" pitchFamily="2" charset="77"/>
              </a:rPr>
              <a:t>Scaling</a:t>
            </a:r>
            <a:r>
              <a:rPr lang="fr-FR" b="1" spc="300" dirty="0">
                <a:solidFill>
                  <a:schemeClr val="bg1">
                    <a:lumMod val="95000"/>
                  </a:schemeClr>
                </a:solidFill>
                <a:latin typeface="Montserrat" pitchFamily="2" charset="77"/>
              </a:rPr>
              <a:t> to look for more occurrences</a:t>
            </a:r>
          </a:p>
          <a:p>
            <a:pPr marL="342900" indent="-342900">
              <a:lnSpc>
                <a:spcPct val="150000"/>
              </a:lnSpc>
              <a:buFont typeface="+mj-lt"/>
              <a:buAutoNum type="arabicPeriod"/>
            </a:pPr>
            <a:r>
              <a:rPr lang="fr-FR" b="1" spc="300" dirty="0">
                <a:solidFill>
                  <a:schemeClr val="bg1">
                    <a:lumMod val="95000"/>
                  </a:schemeClr>
                </a:solidFill>
                <a:latin typeface="Montserrat" pitchFamily="2" charset="77"/>
              </a:rPr>
              <a:t>Template </a:t>
            </a:r>
            <a:r>
              <a:rPr lang="fr-FR" b="1" spc="300" dirty="0" err="1">
                <a:solidFill>
                  <a:schemeClr val="bg1">
                    <a:lumMod val="95000"/>
                  </a:schemeClr>
                </a:solidFill>
                <a:latin typeface="Montserrat" pitchFamily="2" charset="77"/>
              </a:rPr>
              <a:t>matching</a:t>
            </a:r>
            <a:r>
              <a:rPr lang="fr-FR" b="1" spc="300" dirty="0">
                <a:solidFill>
                  <a:schemeClr val="bg1">
                    <a:lumMod val="95000"/>
                  </a:schemeClr>
                </a:solidFill>
                <a:latin typeface="Montserrat" pitchFamily="2" charset="77"/>
              </a:rPr>
              <a:t> </a:t>
            </a:r>
            <a:r>
              <a:rPr lang="fr-FR" b="1" spc="300" dirty="0" err="1">
                <a:solidFill>
                  <a:schemeClr val="bg1">
                    <a:lumMod val="95000"/>
                  </a:schemeClr>
                </a:solidFill>
                <a:latin typeface="Montserrat" pitchFamily="2" charset="77"/>
              </a:rPr>
              <a:t>with</a:t>
            </a:r>
            <a:r>
              <a:rPr lang="fr-FR" b="1" spc="300" dirty="0">
                <a:solidFill>
                  <a:schemeClr val="bg1">
                    <a:lumMod val="95000"/>
                  </a:schemeClr>
                </a:solidFill>
                <a:latin typeface="Montserrat" pitchFamily="2" charset="77"/>
              </a:rPr>
              <a:t> </a:t>
            </a:r>
            <a:r>
              <a:rPr lang="fr-FR" b="1" spc="300" dirty="0" err="1">
                <a:solidFill>
                  <a:schemeClr val="bg1">
                    <a:lumMod val="95000"/>
                  </a:schemeClr>
                </a:solidFill>
                <a:latin typeface="Montserrat" pitchFamily="2" charset="77"/>
              </a:rPr>
              <a:t>precise</a:t>
            </a:r>
            <a:r>
              <a:rPr lang="fr-FR" b="1" spc="300" dirty="0">
                <a:solidFill>
                  <a:schemeClr val="bg1">
                    <a:lumMod val="95000"/>
                  </a:schemeClr>
                </a:solidFill>
                <a:latin typeface="Montserrat" pitchFamily="2" charset="77"/>
              </a:rPr>
              <a:t> </a:t>
            </a:r>
            <a:r>
              <a:rPr lang="fr-FR" b="1" spc="300" dirty="0" err="1">
                <a:solidFill>
                  <a:schemeClr val="bg1">
                    <a:lumMod val="95000"/>
                  </a:schemeClr>
                </a:solidFill>
                <a:latin typeface="Montserrat" pitchFamily="2" charset="77"/>
              </a:rPr>
              <a:t>scaling</a:t>
            </a:r>
            <a:endParaRPr lang="fr-FR" b="1" spc="300" dirty="0">
              <a:solidFill>
                <a:schemeClr val="bg1">
                  <a:lumMod val="95000"/>
                </a:schemeClr>
              </a:solidFill>
              <a:latin typeface="Montserrat" pitchFamily="2" charset="77"/>
            </a:endParaRPr>
          </a:p>
          <a:p>
            <a:pPr marL="342900" indent="-342900">
              <a:lnSpc>
                <a:spcPct val="150000"/>
              </a:lnSpc>
              <a:buFont typeface="+mj-lt"/>
              <a:buAutoNum type="arabicPeriod"/>
            </a:pPr>
            <a:r>
              <a:rPr lang="fr-FR" b="1" spc="300" dirty="0">
                <a:solidFill>
                  <a:schemeClr val="bg1">
                    <a:lumMod val="95000"/>
                  </a:schemeClr>
                </a:solidFill>
                <a:latin typeface="Montserrat" pitchFamily="2" charset="77"/>
              </a:rPr>
              <a:t>SIFT </a:t>
            </a:r>
            <a:r>
              <a:rPr lang="fr-FR" b="1" spc="300" dirty="0" err="1">
                <a:solidFill>
                  <a:schemeClr val="bg1">
                    <a:lumMod val="95000"/>
                  </a:schemeClr>
                </a:solidFill>
                <a:latin typeface="Montserrat" pitchFamily="2" charset="77"/>
              </a:rPr>
              <a:t>desciptor</a:t>
            </a:r>
            <a:endParaRPr lang="fr-FR" b="1" spc="300" dirty="0">
              <a:solidFill>
                <a:schemeClr val="bg1">
                  <a:lumMod val="95000"/>
                </a:schemeClr>
              </a:solidFill>
              <a:latin typeface="Montserrat" pitchFamily="2" charset="77"/>
            </a:endParaRPr>
          </a:p>
          <a:p>
            <a:pPr marL="342900" indent="-342900">
              <a:lnSpc>
                <a:spcPct val="150000"/>
              </a:lnSpc>
              <a:buFont typeface="+mj-lt"/>
              <a:buAutoNum type="arabicPeriod"/>
            </a:pPr>
            <a:r>
              <a:rPr lang="fr-FR" b="1" spc="300" dirty="0">
                <a:solidFill>
                  <a:schemeClr val="bg1">
                    <a:lumMod val="95000"/>
                  </a:schemeClr>
                </a:solidFill>
                <a:latin typeface="Montserrat" pitchFamily="2" charset="77"/>
              </a:rPr>
              <a:t>HOG </a:t>
            </a:r>
            <a:r>
              <a:rPr lang="fr-FR" b="1" spc="300" dirty="0" err="1">
                <a:solidFill>
                  <a:schemeClr val="bg1">
                    <a:lumMod val="95000"/>
                  </a:schemeClr>
                </a:solidFill>
                <a:latin typeface="Montserrat" pitchFamily="2" charset="77"/>
              </a:rPr>
              <a:t>descriptor</a:t>
            </a:r>
            <a:endParaRPr lang="fr-FR" b="1" spc="300" dirty="0">
              <a:solidFill>
                <a:schemeClr val="bg1">
                  <a:lumMod val="95000"/>
                </a:schemeClr>
              </a:solidFill>
              <a:latin typeface="Montserrat" pitchFamily="2" charset="77"/>
            </a:endParaRPr>
          </a:p>
        </p:txBody>
      </p:sp>
      <mc:AlternateContent xmlns:mc="http://schemas.openxmlformats.org/markup-compatibility/2006" xmlns:pslz="http://schemas.microsoft.com/office/powerpoint/2016/slidezoom">
        <mc:Choice Requires="pslz">
          <p:graphicFrame>
            <p:nvGraphicFramePr>
              <p:cNvPr id="39" name="Zoom de diapositive 38">
                <a:extLst>
                  <a:ext uri="{FF2B5EF4-FFF2-40B4-BE49-F238E27FC236}">
                    <a16:creationId xmlns:a16="http://schemas.microsoft.com/office/drawing/2014/main" id="{B60B28FC-C119-4288-9DF9-94A79AC316E6}"/>
                  </a:ext>
                </a:extLst>
              </p:cNvPr>
              <p:cNvGraphicFramePr>
                <a:graphicFrameLocks noChangeAspect="1"/>
              </p:cNvGraphicFramePr>
              <p:nvPr>
                <p:extLst>
                  <p:ext uri="{D42A27DB-BD31-4B8C-83A1-F6EECF244321}">
                    <p14:modId xmlns:p14="http://schemas.microsoft.com/office/powerpoint/2010/main" val="696091709"/>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11"/>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39" name="Zoom de diapositive 38">
                <a:hlinkClick r:id="rId14" action="ppaction://hlinksldjump"/>
                <a:extLst>
                  <a:ext uri="{FF2B5EF4-FFF2-40B4-BE49-F238E27FC236}">
                    <a16:creationId xmlns:a16="http://schemas.microsoft.com/office/drawing/2014/main" id="{B60B28FC-C119-4288-9DF9-94A79AC316E6}"/>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spTree>
    <p:extLst>
      <p:ext uri="{BB962C8B-B14F-4D97-AF65-F5344CB8AC3E}">
        <p14:creationId xmlns:p14="http://schemas.microsoft.com/office/powerpoint/2010/main" val="41320949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55644" y="0"/>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110795" y="-6486967"/>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grpSp>
        <p:nvGrpSpPr>
          <p:cNvPr id="32" name="Groupe 31">
            <a:extLst>
              <a:ext uri="{FF2B5EF4-FFF2-40B4-BE49-F238E27FC236}">
                <a16:creationId xmlns:a16="http://schemas.microsoft.com/office/drawing/2014/main" id="{B8EB2E63-71CE-431B-B54A-461DDAE241C2}"/>
              </a:ext>
            </a:extLst>
          </p:cNvPr>
          <p:cNvGrpSpPr/>
          <p:nvPr/>
        </p:nvGrpSpPr>
        <p:grpSpPr>
          <a:xfrm>
            <a:off x="889198" y="5127770"/>
            <a:ext cx="853219" cy="797929"/>
            <a:chOff x="-1171948" y="4455630"/>
            <a:chExt cx="853219" cy="797929"/>
          </a:xfrm>
        </p:grpSpPr>
        <p:sp>
          <p:nvSpPr>
            <p:cNvPr id="33" name="Oval 33">
              <a:extLst>
                <a:ext uri="{FF2B5EF4-FFF2-40B4-BE49-F238E27FC236}">
                  <a16:creationId xmlns:a16="http://schemas.microsoft.com/office/drawing/2014/main" id="{2A6383C1-E901-4369-9995-9C1CCF4E8E94}"/>
                </a:ext>
              </a:extLst>
            </p:cNvPr>
            <p:cNvSpPr>
              <a:spLocks noChangeAspect="1"/>
            </p:cNvSpPr>
            <p:nvPr/>
          </p:nvSpPr>
          <p:spPr>
            <a:xfrm>
              <a:off x="-1171948" y="4455630"/>
              <a:ext cx="853219" cy="797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b="1" dirty="0"/>
            </a:p>
          </p:txBody>
        </p:sp>
        <p:grpSp>
          <p:nvGrpSpPr>
            <p:cNvPr id="34" name="Graphique 9" descr="Presse-papiers partiellement vérifié contour">
              <a:extLst>
                <a:ext uri="{FF2B5EF4-FFF2-40B4-BE49-F238E27FC236}">
                  <a16:creationId xmlns:a16="http://schemas.microsoft.com/office/drawing/2014/main" id="{A2AF6CC8-A415-44B0-B464-11B42CD6938A}"/>
                </a:ext>
              </a:extLst>
            </p:cNvPr>
            <p:cNvGrpSpPr/>
            <p:nvPr/>
          </p:nvGrpSpPr>
          <p:grpSpPr>
            <a:xfrm>
              <a:off x="-940500" y="4550810"/>
              <a:ext cx="429234" cy="572462"/>
              <a:chOff x="916875" y="4552075"/>
              <a:chExt cx="429234" cy="572462"/>
            </a:xfrm>
            <a:solidFill>
              <a:schemeClr val="tx1">
                <a:lumMod val="75000"/>
                <a:lumOff val="25000"/>
              </a:schemeClr>
            </a:solidFill>
          </p:grpSpPr>
          <p:sp>
            <p:nvSpPr>
              <p:cNvPr id="35" name="Forme libre : forme 34">
                <a:extLst>
                  <a:ext uri="{FF2B5EF4-FFF2-40B4-BE49-F238E27FC236}">
                    <a16:creationId xmlns:a16="http://schemas.microsoft.com/office/drawing/2014/main" id="{31180F2B-8E1B-459C-8B51-8DECF6044EDA}"/>
                  </a:ext>
                </a:extLst>
              </p:cNvPr>
              <p:cNvSpPr/>
              <p:nvPr/>
            </p:nvSpPr>
            <p:spPr>
              <a:xfrm>
                <a:off x="1106452" y="4587994"/>
                <a:ext cx="50078" cy="50077"/>
              </a:xfrm>
              <a:custGeom>
                <a:avLst/>
                <a:gdLst>
                  <a:gd name="connsiteX0" fmla="*/ 25040 w 50078"/>
                  <a:gd name="connsiteY0" fmla="*/ 50077 h 50077"/>
                  <a:gd name="connsiteX1" fmla="*/ 50079 w 50078"/>
                  <a:gd name="connsiteY1" fmla="*/ 25039 h 50077"/>
                  <a:gd name="connsiteX2" fmla="*/ 25040 w 50078"/>
                  <a:gd name="connsiteY2" fmla="*/ 0 h 50077"/>
                  <a:gd name="connsiteX3" fmla="*/ 24325 w 50078"/>
                  <a:gd name="connsiteY3" fmla="*/ 0 h 50077"/>
                  <a:gd name="connsiteX4" fmla="*/ 2 w 50078"/>
                  <a:gd name="connsiteY4" fmla="*/ 25039 h 50077"/>
                  <a:gd name="connsiteX5" fmla="*/ 25040 w 50078"/>
                  <a:gd name="connsiteY5" fmla="*/ 50077 h 50077"/>
                  <a:gd name="connsiteX6" fmla="*/ 17228 w 50078"/>
                  <a:gd name="connsiteY6" fmla="*/ 17456 h 50077"/>
                  <a:gd name="connsiteX7" fmla="*/ 24568 w 50078"/>
                  <a:gd name="connsiteY7" fmla="*/ 14308 h 50077"/>
                  <a:gd name="connsiteX8" fmla="*/ 25040 w 50078"/>
                  <a:gd name="connsiteY8" fmla="*/ 14308 h 50077"/>
                  <a:gd name="connsiteX9" fmla="*/ 35770 w 50078"/>
                  <a:gd name="connsiteY9" fmla="*/ 25039 h 50077"/>
                  <a:gd name="connsiteX10" fmla="*/ 25039 w 50078"/>
                  <a:gd name="connsiteY10" fmla="*/ 35770 h 50077"/>
                  <a:gd name="connsiteX11" fmla="*/ 14309 w 50078"/>
                  <a:gd name="connsiteY11" fmla="*/ 25038 h 50077"/>
                  <a:gd name="connsiteX12" fmla="*/ 14309 w 50078"/>
                  <a:gd name="connsiteY12" fmla="*/ 24931 h 50077"/>
                  <a:gd name="connsiteX13" fmla="*/ 17221 w 50078"/>
                  <a:gd name="connsiteY13" fmla="*/ 17477 h 5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078" h="50077">
                    <a:moveTo>
                      <a:pt x="25040" y="50077"/>
                    </a:moveTo>
                    <a:cubicBezTo>
                      <a:pt x="38869" y="50077"/>
                      <a:pt x="50079" y="38867"/>
                      <a:pt x="50079" y="25039"/>
                    </a:cubicBezTo>
                    <a:cubicBezTo>
                      <a:pt x="50079" y="11210"/>
                      <a:pt x="38869" y="0"/>
                      <a:pt x="25040" y="0"/>
                    </a:cubicBezTo>
                    <a:lnTo>
                      <a:pt x="24325" y="0"/>
                    </a:lnTo>
                    <a:cubicBezTo>
                      <a:pt x="10714" y="243"/>
                      <a:pt x="-150" y="11426"/>
                      <a:pt x="2" y="25039"/>
                    </a:cubicBezTo>
                    <a:cubicBezTo>
                      <a:pt x="25" y="38857"/>
                      <a:pt x="11222" y="50054"/>
                      <a:pt x="25040" y="50077"/>
                    </a:cubicBezTo>
                    <a:close/>
                    <a:moveTo>
                      <a:pt x="17228" y="17456"/>
                    </a:moveTo>
                    <a:cubicBezTo>
                      <a:pt x="19158" y="15472"/>
                      <a:pt x="21800" y="14339"/>
                      <a:pt x="24568" y="14308"/>
                    </a:cubicBezTo>
                    <a:lnTo>
                      <a:pt x="25040" y="14308"/>
                    </a:lnTo>
                    <a:cubicBezTo>
                      <a:pt x="30967" y="14308"/>
                      <a:pt x="35771" y="19112"/>
                      <a:pt x="35770" y="25039"/>
                    </a:cubicBezTo>
                    <a:cubicBezTo>
                      <a:pt x="35770" y="30966"/>
                      <a:pt x="30966" y="35770"/>
                      <a:pt x="25039" y="35770"/>
                    </a:cubicBezTo>
                    <a:cubicBezTo>
                      <a:pt x="19113" y="35770"/>
                      <a:pt x="14309" y="30965"/>
                      <a:pt x="14309" y="25038"/>
                    </a:cubicBezTo>
                    <a:cubicBezTo>
                      <a:pt x="14309" y="25003"/>
                      <a:pt x="14309" y="24967"/>
                      <a:pt x="14309" y="24931"/>
                    </a:cubicBezTo>
                    <a:cubicBezTo>
                      <a:pt x="14244" y="22157"/>
                      <a:pt x="15293" y="19473"/>
                      <a:pt x="17221" y="17477"/>
                    </a:cubicBez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D70D5485-9802-4B0C-B068-964F2AFEC290}"/>
                  </a:ext>
                </a:extLst>
              </p:cNvPr>
              <p:cNvSpPr/>
              <p:nvPr/>
            </p:nvSpPr>
            <p:spPr>
              <a:xfrm>
                <a:off x="988729" y="4733154"/>
                <a:ext cx="95962" cy="72404"/>
              </a:xfrm>
              <a:custGeom>
                <a:avLst/>
                <a:gdLst>
                  <a:gd name="connsiteX0" fmla="*/ 33673 w 95962"/>
                  <a:gd name="connsiteY0" fmla="*/ 52166 h 72404"/>
                  <a:gd name="connsiteX1" fmla="*/ 10116 w 95962"/>
                  <a:gd name="connsiteY1" fmla="*/ 28616 h 72404"/>
                  <a:gd name="connsiteX2" fmla="*/ 0 w 95962"/>
                  <a:gd name="connsiteY2" fmla="*/ 38731 h 72404"/>
                  <a:gd name="connsiteX3" fmla="*/ 33673 w 95962"/>
                  <a:gd name="connsiteY3" fmla="*/ 72405 h 72404"/>
                  <a:gd name="connsiteX4" fmla="*/ 95962 w 95962"/>
                  <a:gd name="connsiteY4" fmla="*/ 10116 h 72404"/>
                  <a:gd name="connsiteX5" fmla="*/ 85847 w 95962"/>
                  <a:gd name="connsiteY5" fmla="*/ 0 h 72404"/>
                  <a:gd name="connsiteX6" fmla="*/ 33673 w 95962"/>
                  <a:gd name="connsiteY6" fmla="*/ 52166 h 7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2" h="72404">
                    <a:moveTo>
                      <a:pt x="33673" y="52166"/>
                    </a:moveTo>
                    <a:lnTo>
                      <a:pt x="10116" y="28616"/>
                    </a:lnTo>
                    <a:lnTo>
                      <a:pt x="0" y="38731"/>
                    </a:lnTo>
                    <a:lnTo>
                      <a:pt x="33673" y="72405"/>
                    </a:lnTo>
                    <a:lnTo>
                      <a:pt x="95962" y="10116"/>
                    </a:lnTo>
                    <a:lnTo>
                      <a:pt x="85847" y="0"/>
                    </a:lnTo>
                    <a:lnTo>
                      <a:pt x="33673" y="52166"/>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1F045DA2-FBD4-42AA-95A9-C5732D30A37D}"/>
                  </a:ext>
                </a:extLst>
              </p:cNvPr>
              <p:cNvSpPr/>
              <p:nvPr/>
            </p:nvSpPr>
            <p:spPr>
              <a:xfrm>
                <a:off x="1124345" y="4759674"/>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398022DC-30EE-4577-88E9-54CF70CB3F1E}"/>
                  </a:ext>
                </a:extLst>
              </p:cNvPr>
              <p:cNvSpPr/>
              <p:nvPr/>
            </p:nvSpPr>
            <p:spPr>
              <a:xfrm>
                <a:off x="988729" y="4811861"/>
                <a:ext cx="95962" cy="72404"/>
              </a:xfrm>
              <a:custGeom>
                <a:avLst/>
                <a:gdLst>
                  <a:gd name="connsiteX0" fmla="*/ 33673 w 95962"/>
                  <a:gd name="connsiteY0" fmla="*/ 52173 h 72404"/>
                  <a:gd name="connsiteX1" fmla="*/ 10116 w 95962"/>
                  <a:gd name="connsiteY1" fmla="*/ 28616 h 72404"/>
                  <a:gd name="connsiteX2" fmla="*/ 0 w 95962"/>
                  <a:gd name="connsiteY2" fmla="*/ 38731 h 72404"/>
                  <a:gd name="connsiteX3" fmla="*/ 33673 w 95962"/>
                  <a:gd name="connsiteY3" fmla="*/ 72405 h 72404"/>
                  <a:gd name="connsiteX4" fmla="*/ 95962 w 95962"/>
                  <a:gd name="connsiteY4" fmla="*/ 10116 h 72404"/>
                  <a:gd name="connsiteX5" fmla="*/ 85847 w 95962"/>
                  <a:gd name="connsiteY5" fmla="*/ 0 h 72404"/>
                  <a:gd name="connsiteX6" fmla="*/ 33673 w 95962"/>
                  <a:gd name="connsiteY6" fmla="*/ 52173 h 7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2" h="72404">
                    <a:moveTo>
                      <a:pt x="33673" y="52173"/>
                    </a:moveTo>
                    <a:lnTo>
                      <a:pt x="10116" y="28616"/>
                    </a:lnTo>
                    <a:lnTo>
                      <a:pt x="0" y="38731"/>
                    </a:lnTo>
                    <a:lnTo>
                      <a:pt x="33673" y="72405"/>
                    </a:lnTo>
                    <a:lnTo>
                      <a:pt x="95962" y="10116"/>
                    </a:lnTo>
                    <a:lnTo>
                      <a:pt x="85847" y="0"/>
                    </a:lnTo>
                    <a:lnTo>
                      <a:pt x="33673" y="5217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0026BE25-39F3-4BDB-A78B-3B9D920674D9}"/>
                  </a:ext>
                </a:extLst>
              </p:cNvPr>
              <p:cNvSpPr/>
              <p:nvPr/>
            </p:nvSpPr>
            <p:spPr>
              <a:xfrm>
                <a:off x="1124345" y="4845535"/>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dirty="0"/>
              </a:p>
            </p:txBody>
          </p:sp>
          <p:sp>
            <p:nvSpPr>
              <p:cNvPr id="40" name="Forme libre : forme 39">
                <a:extLst>
                  <a:ext uri="{FF2B5EF4-FFF2-40B4-BE49-F238E27FC236}">
                    <a16:creationId xmlns:a16="http://schemas.microsoft.com/office/drawing/2014/main" id="{3DD7F006-0371-4A46-A20F-45B22881FA36}"/>
                  </a:ext>
                </a:extLst>
              </p:cNvPr>
              <p:cNvSpPr/>
              <p:nvPr/>
            </p:nvSpPr>
            <p:spPr>
              <a:xfrm>
                <a:off x="1124345" y="4931367"/>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B50B471A-5E88-49D9-9EEC-A7F345A02D7C}"/>
                  </a:ext>
                </a:extLst>
              </p:cNvPr>
              <p:cNvSpPr/>
              <p:nvPr/>
            </p:nvSpPr>
            <p:spPr>
              <a:xfrm>
                <a:off x="1124345" y="5017214"/>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C4DA33C4-C833-4803-AD17-4F04E0E04EB3}"/>
                  </a:ext>
                </a:extLst>
              </p:cNvPr>
              <p:cNvSpPr/>
              <p:nvPr/>
            </p:nvSpPr>
            <p:spPr>
              <a:xfrm>
                <a:off x="1002722" y="4909920"/>
                <a:ext cx="57231" cy="57231"/>
              </a:xfrm>
              <a:custGeom>
                <a:avLst/>
                <a:gdLst>
                  <a:gd name="connsiteX0" fmla="*/ 0 w 57231"/>
                  <a:gd name="connsiteY0" fmla="*/ 57231 h 57231"/>
                  <a:gd name="connsiteX1" fmla="*/ 57231 w 57231"/>
                  <a:gd name="connsiteY1" fmla="*/ 57231 h 57231"/>
                  <a:gd name="connsiteX2" fmla="*/ 57231 w 57231"/>
                  <a:gd name="connsiteY2" fmla="*/ 0 h 57231"/>
                  <a:gd name="connsiteX3" fmla="*/ 0 w 57231"/>
                  <a:gd name="connsiteY3" fmla="*/ 0 h 57231"/>
                  <a:gd name="connsiteX4" fmla="*/ 14308 w 57231"/>
                  <a:gd name="connsiteY4" fmla="*/ 14308 h 57231"/>
                  <a:gd name="connsiteX5" fmla="*/ 42923 w 57231"/>
                  <a:gd name="connsiteY5" fmla="*/ 14308 h 57231"/>
                  <a:gd name="connsiteX6" fmla="*/ 42923 w 57231"/>
                  <a:gd name="connsiteY6" fmla="*/ 42923 h 57231"/>
                  <a:gd name="connsiteX7" fmla="*/ 14308 w 57231"/>
                  <a:gd name="connsiteY7" fmla="*/ 42923 h 5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31" h="57231">
                    <a:moveTo>
                      <a:pt x="0" y="57231"/>
                    </a:moveTo>
                    <a:lnTo>
                      <a:pt x="57231" y="57231"/>
                    </a:lnTo>
                    <a:lnTo>
                      <a:pt x="57231" y="0"/>
                    </a:lnTo>
                    <a:lnTo>
                      <a:pt x="0" y="0"/>
                    </a:lnTo>
                    <a:close/>
                    <a:moveTo>
                      <a:pt x="14308" y="14308"/>
                    </a:moveTo>
                    <a:lnTo>
                      <a:pt x="42923" y="14308"/>
                    </a:lnTo>
                    <a:lnTo>
                      <a:pt x="42923" y="42923"/>
                    </a:lnTo>
                    <a:lnTo>
                      <a:pt x="14308" y="4292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DDDB1ED1-943A-4D58-ACCA-A49E85802A5B}"/>
                  </a:ext>
                </a:extLst>
              </p:cNvPr>
              <p:cNvSpPr/>
              <p:nvPr/>
            </p:nvSpPr>
            <p:spPr>
              <a:xfrm>
                <a:off x="1002722" y="4995767"/>
                <a:ext cx="57231" cy="57231"/>
              </a:xfrm>
              <a:custGeom>
                <a:avLst/>
                <a:gdLst>
                  <a:gd name="connsiteX0" fmla="*/ 0 w 57231"/>
                  <a:gd name="connsiteY0" fmla="*/ 57231 h 57231"/>
                  <a:gd name="connsiteX1" fmla="*/ 57231 w 57231"/>
                  <a:gd name="connsiteY1" fmla="*/ 57231 h 57231"/>
                  <a:gd name="connsiteX2" fmla="*/ 57231 w 57231"/>
                  <a:gd name="connsiteY2" fmla="*/ 0 h 57231"/>
                  <a:gd name="connsiteX3" fmla="*/ 0 w 57231"/>
                  <a:gd name="connsiteY3" fmla="*/ 0 h 57231"/>
                  <a:gd name="connsiteX4" fmla="*/ 14308 w 57231"/>
                  <a:gd name="connsiteY4" fmla="*/ 14308 h 57231"/>
                  <a:gd name="connsiteX5" fmla="*/ 42923 w 57231"/>
                  <a:gd name="connsiteY5" fmla="*/ 14308 h 57231"/>
                  <a:gd name="connsiteX6" fmla="*/ 42923 w 57231"/>
                  <a:gd name="connsiteY6" fmla="*/ 42923 h 57231"/>
                  <a:gd name="connsiteX7" fmla="*/ 14308 w 57231"/>
                  <a:gd name="connsiteY7" fmla="*/ 42923 h 5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31" h="57231">
                    <a:moveTo>
                      <a:pt x="0" y="57231"/>
                    </a:moveTo>
                    <a:lnTo>
                      <a:pt x="57231" y="57231"/>
                    </a:lnTo>
                    <a:lnTo>
                      <a:pt x="57231" y="0"/>
                    </a:lnTo>
                    <a:lnTo>
                      <a:pt x="0" y="0"/>
                    </a:lnTo>
                    <a:close/>
                    <a:moveTo>
                      <a:pt x="14308" y="14308"/>
                    </a:moveTo>
                    <a:lnTo>
                      <a:pt x="42923" y="14308"/>
                    </a:lnTo>
                    <a:lnTo>
                      <a:pt x="42923" y="42923"/>
                    </a:lnTo>
                    <a:lnTo>
                      <a:pt x="14308" y="4292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FB1D5106-09F8-4367-B2C2-734E309DA5FD}"/>
                  </a:ext>
                </a:extLst>
              </p:cNvPr>
              <p:cNvSpPr/>
              <p:nvPr/>
            </p:nvSpPr>
            <p:spPr>
              <a:xfrm>
                <a:off x="916875" y="4552075"/>
                <a:ext cx="429234" cy="572462"/>
              </a:xfrm>
              <a:custGeom>
                <a:avLst/>
                <a:gdLst>
                  <a:gd name="connsiteX0" fmla="*/ 429234 w 429234"/>
                  <a:gd name="connsiteY0" fmla="*/ 78693 h 572462"/>
                  <a:gd name="connsiteX1" fmla="*/ 400619 w 429234"/>
                  <a:gd name="connsiteY1" fmla="*/ 50077 h 572462"/>
                  <a:gd name="connsiteX2" fmla="*/ 293310 w 429234"/>
                  <a:gd name="connsiteY2" fmla="*/ 50077 h 572462"/>
                  <a:gd name="connsiteX3" fmla="*/ 293310 w 429234"/>
                  <a:gd name="connsiteY3" fmla="*/ 35770 h 572462"/>
                  <a:gd name="connsiteX4" fmla="*/ 257541 w 429234"/>
                  <a:gd name="connsiteY4" fmla="*/ 0 h 572462"/>
                  <a:gd name="connsiteX5" fmla="*/ 171694 w 429234"/>
                  <a:gd name="connsiteY5" fmla="*/ 0 h 572462"/>
                  <a:gd name="connsiteX6" fmla="*/ 135924 w 429234"/>
                  <a:gd name="connsiteY6" fmla="*/ 35770 h 572462"/>
                  <a:gd name="connsiteX7" fmla="*/ 135924 w 429234"/>
                  <a:gd name="connsiteY7" fmla="*/ 50077 h 572462"/>
                  <a:gd name="connsiteX8" fmla="*/ 28616 w 429234"/>
                  <a:gd name="connsiteY8" fmla="*/ 50077 h 572462"/>
                  <a:gd name="connsiteX9" fmla="*/ 0 w 429234"/>
                  <a:gd name="connsiteY9" fmla="*/ 78693 h 572462"/>
                  <a:gd name="connsiteX10" fmla="*/ 0 w 429234"/>
                  <a:gd name="connsiteY10" fmla="*/ 543847 h 572462"/>
                  <a:gd name="connsiteX11" fmla="*/ 28616 w 429234"/>
                  <a:gd name="connsiteY11" fmla="*/ 572463 h 572462"/>
                  <a:gd name="connsiteX12" fmla="*/ 400619 w 429234"/>
                  <a:gd name="connsiteY12" fmla="*/ 572463 h 572462"/>
                  <a:gd name="connsiteX13" fmla="*/ 429234 w 429234"/>
                  <a:gd name="connsiteY13" fmla="*/ 543847 h 572462"/>
                  <a:gd name="connsiteX14" fmla="*/ 121616 w 429234"/>
                  <a:gd name="connsiteY14" fmla="*/ 64385 h 572462"/>
                  <a:gd name="connsiteX15" fmla="*/ 150232 w 429234"/>
                  <a:gd name="connsiteY15" fmla="*/ 64385 h 572462"/>
                  <a:gd name="connsiteX16" fmla="*/ 150232 w 429234"/>
                  <a:gd name="connsiteY16" fmla="*/ 35770 h 572462"/>
                  <a:gd name="connsiteX17" fmla="*/ 171694 w 429234"/>
                  <a:gd name="connsiteY17" fmla="*/ 14308 h 572462"/>
                  <a:gd name="connsiteX18" fmla="*/ 257541 w 429234"/>
                  <a:gd name="connsiteY18" fmla="*/ 14308 h 572462"/>
                  <a:gd name="connsiteX19" fmla="*/ 279002 w 429234"/>
                  <a:gd name="connsiteY19" fmla="*/ 35770 h 572462"/>
                  <a:gd name="connsiteX20" fmla="*/ 279002 w 429234"/>
                  <a:gd name="connsiteY20" fmla="*/ 64385 h 572462"/>
                  <a:gd name="connsiteX21" fmla="*/ 307618 w 429234"/>
                  <a:gd name="connsiteY21" fmla="*/ 64385 h 572462"/>
                  <a:gd name="connsiteX22" fmla="*/ 307618 w 429234"/>
                  <a:gd name="connsiteY22" fmla="*/ 121767 h 572462"/>
                  <a:gd name="connsiteX23" fmla="*/ 121616 w 429234"/>
                  <a:gd name="connsiteY23" fmla="*/ 121767 h 572462"/>
                  <a:gd name="connsiteX24" fmla="*/ 400619 w 429234"/>
                  <a:gd name="connsiteY24" fmla="*/ 558155 h 572462"/>
                  <a:gd name="connsiteX25" fmla="*/ 28616 w 429234"/>
                  <a:gd name="connsiteY25" fmla="*/ 558155 h 572462"/>
                  <a:gd name="connsiteX26" fmla="*/ 14308 w 429234"/>
                  <a:gd name="connsiteY26" fmla="*/ 543847 h 572462"/>
                  <a:gd name="connsiteX27" fmla="*/ 14308 w 429234"/>
                  <a:gd name="connsiteY27" fmla="*/ 78693 h 572462"/>
                  <a:gd name="connsiteX28" fmla="*/ 28616 w 429234"/>
                  <a:gd name="connsiteY28" fmla="*/ 64385 h 572462"/>
                  <a:gd name="connsiteX29" fmla="*/ 107309 w 429234"/>
                  <a:gd name="connsiteY29" fmla="*/ 64385 h 572462"/>
                  <a:gd name="connsiteX30" fmla="*/ 107309 w 429234"/>
                  <a:gd name="connsiteY30" fmla="*/ 136074 h 572462"/>
                  <a:gd name="connsiteX31" fmla="*/ 321926 w 429234"/>
                  <a:gd name="connsiteY31" fmla="*/ 136074 h 572462"/>
                  <a:gd name="connsiteX32" fmla="*/ 321926 w 429234"/>
                  <a:gd name="connsiteY32" fmla="*/ 64385 h 572462"/>
                  <a:gd name="connsiteX33" fmla="*/ 400619 w 429234"/>
                  <a:gd name="connsiteY33" fmla="*/ 64385 h 572462"/>
                  <a:gd name="connsiteX34" fmla="*/ 414927 w 429234"/>
                  <a:gd name="connsiteY34" fmla="*/ 78693 h 572462"/>
                  <a:gd name="connsiteX35" fmla="*/ 414927 w 429234"/>
                  <a:gd name="connsiteY35" fmla="*/ 543847 h 572462"/>
                  <a:gd name="connsiteX36" fmla="*/ 400619 w 429234"/>
                  <a:gd name="connsiteY36" fmla="*/ 558155 h 57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9234" h="572462">
                    <a:moveTo>
                      <a:pt x="429234" y="78693"/>
                    </a:moveTo>
                    <a:cubicBezTo>
                      <a:pt x="429234" y="62889"/>
                      <a:pt x="416422" y="50077"/>
                      <a:pt x="400619" y="50077"/>
                    </a:cubicBezTo>
                    <a:lnTo>
                      <a:pt x="293310" y="50077"/>
                    </a:lnTo>
                    <a:lnTo>
                      <a:pt x="293310" y="35770"/>
                    </a:lnTo>
                    <a:cubicBezTo>
                      <a:pt x="293287" y="16024"/>
                      <a:pt x="277286" y="24"/>
                      <a:pt x="257541" y="0"/>
                    </a:cubicBezTo>
                    <a:lnTo>
                      <a:pt x="171694" y="0"/>
                    </a:lnTo>
                    <a:cubicBezTo>
                      <a:pt x="151948" y="24"/>
                      <a:pt x="135948" y="16024"/>
                      <a:pt x="135924" y="35770"/>
                    </a:cubicBezTo>
                    <a:lnTo>
                      <a:pt x="135924" y="50077"/>
                    </a:lnTo>
                    <a:lnTo>
                      <a:pt x="28616" y="50077"/>
                    </a:lnTo>
                    <a:cubicBezTo>
                      <a:pt x="12812" y="50077"/>
                      <a:pt x="0" y="62889"/>
                      <a:pt x="0" y="78693"/>
                    </a:cubicBezTo>
                    <a:lnTo>
                      <a:pt x="0" y="543847"/>
                    </a:lnTo>
                    <a:cubicBezTo>
                      <a:pt x="0" y="559651"/>
                      <a:pt x="12812" y="572463"/>
                      <a:pt x="28616" y="572463"/>
                    </a:cubicBezTo>
                    <a:lnTo>
                      <a:pt x="400619" y="572463"/>
                    </a:lnTo>
                    <a:cubicBezTo>
                      <a:pt x="416422" y="572463"/>
                      <a:pt x="429234" y="559651"/>
                      <a:pt x="429234" y="543847"/>
                    </a:cubicBezTo>
                    <a:close/>
                    <a:moveTo>
                      <a:pt x="121616" y="64385"/>
                    </a:moveTo>
                    <a:lnTo>
                      <a:pt x="150232" y="64385"/>
                    </a:lnTo>
                    <a:lnTo>
                      <a:pt x="150232" y="35770"/>
                    </a:lnTo>
                    <a:cubicBezTo>
                      <a:pt x="150232" y="23916"/>
                      <a:pt x="159840" y="14308"/>
                      <a:pt x="171694" y="14308"/>
                    </a:cubicBezTo>
                    <a:lnTo>
                      <a:pt x="257541" y="14308"/>
                    </a:lnTo>
                    <a:cubicBezTo>
                      <a:pt x="269394" y="14308"/>
                      <a:pt x="279002" y="23916"/>
                      <a:pt x="279002" y="35770"/>
                    </a:cubicBezTo>
                    <a:lnTo>
                      <a:pt x="279002" y="64385"/>
                    </a:lnTo>
                    <a:lnTo>
                      <a:pt x="307618" y="64385"/>
                    </a:lnTo>
                    <a:lnTo>
                      <a:pt x="307618" y="121767"/>
                    </a:lnTo>
                    <a:lnTo>
                      <a:pt x="121616" y="121767"/>
                    </a:lnTo>
                    <a:close/>
                    <a:moveTo>
                      <a:pt x="400619" y="558155"/>
                    </a:moveTo>
                    <a:lnTo>
                      <a:pt x="28616" y="558155"/>
                    </a:lnTo>
                    <a:cubicBezTo>
                      <a:pt x="20713" y="558155"/>
                      <a:pt x="14308" y="551749"/>
                      <a:pt x="14308" y="543847"/>
                    </a:cubicBezTo>
                    <a:lnTo>
                      <a:pt x="14308" y="78693"/>
                    </a:lnTo>
                    <a:cubicBezTo>
                      <a:pt x="14308" y="70791"/>
                      <a:pt x="20713" y="64385"/>
                      <a:pt x="28616" y="64385"/>
                    </a:cubicBezTo>
                    <a:lnTo>
                      <a:pt x="107309" y="64385"/>
                    </a:lnTo>
                    <a:lnTo>
                      <a:pt x="107309" y="136074"/>
                    </a:lnTo>
                    <a:lnTo>
                      <a:pt x="321926" y="136074"/>
                    </a:lnTo>
                    <a:lnTo>
                      <a:pt x="321926" y="64385"/>
                    </a:lnTo>
                    <a:lnTo>
                      <a:pt x="400619" y="64385"/>
                    </a:lnTo>
                    <a:cubicBezTo>
                      <a:pt x="408521" y="64385"/>
                      <a:pt x="414927" y="70791"/>
                      <a:pt x="414927" y="78693"/>
                    </a:cubicBezTo>
                    <a:lnTo>
                      <a:pt x="414927" y="543847"/>
                    </a:lnTo>
                    <a:cubicBezTo>
                      <a:pt x="414927" y="551749"/>
                      <a:pt x="408521" y="558155"/>
                      <a:pt x="400619" y="558155"/>
                    </a:cubicBezTo>
                    <a:close/>
                  </a:path>
                </a:pathLst>
              </a:custGeom>
              <a:solidFill>
                <a:schemeClr val="tx1">
                  <a:lumMod val="75000"/>
                  <a:lumOff val="25000"/>
                </a:schemeClr>
              </a:solidFill>
              <a:ln w="7144" cap="flat">
                <a:noFill/>
                <a:prstDash val="solid"/>
                <a:miter/>
              </a:ln>
            </p:spPr>
            <p:txBody>
              <a:bodyPr rtlCol="0" anchor="ctr"/>
              <a:lstStyle/>
              <a:p>
                <a:endParaRPr lang="fr-FR"/>
              </a:p>
            </p:txBody>
          </p:sp>
        </p:grpSp>
      </p:grpSp>
      <p:pic>
        <p:nvPicPr>
          <p:cNvPr id="47" name="Graphique 46" descr="Label contour">
            <a:hlinkHover r:id="rId5" action="ppaction://hlinksldjump"/>
            <a:extLst>
              <a:ext uri="{FF2B5EF4-FFF2-40B4-BE49-F238E27FC236}">
                <a16:creationId xmlns:a16="http://schemas.microsoft.com/office/drawing/2014/main" id="{8D51B8E2-5DD1-4EBE-9387-CA54ADCD7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392" y="618560"/>
            <a:ext cx="914400" cy="914400"/>
          </a:xfrm>
          <a:prstGeom prst="rect">
            <a:avLst/>
          </a:prstGeom>
        </p:spPr>
      </p:pic>
      <p:sp>
        <p:nvSpPr>
          <p:cNvPr id="48" name="Graphique 7" descr="Haltère contour">
            <a:hlinkHover r:id="rId8" action="ppaction://hlinksldjump"/>
            <a:extLst>
              <a:ext uri="{FF2B5EF4-FFF2-40B4-BE49-F238E27FC236}">
                <a16:creationId xmlns:a16="http://schemas.microsoft.com/office/drawing/2014/main" id="{73408A93-E42D-45C0-9CCD-5FBC7E28F9C9}"/>
              </a:ext>
            </a:extLst>
          </p:cNvPr>
          <p:cNvSpPr/>
          <p:nvPr/>
        </p:nvSpPr>
        <p:spPr>
          <a:xfrm>
            <a:off x="183832" y="3318252"/>
            <a:ext cx="928780" cy="62367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bg1">
              <a:lumMod val="65000"/>
            </a:schemeClr>
          </a:solidFill>
          <a:ln w="8533" cap="flat">
            <a:noFill/>
            <a:prstDash val="solid"/>
            <a:miter/>
          </a:ln>
        </p:spPr>
        <p:txBody>
          <a:bodyPr rtlCol="0" anchor="ctr"/>
          <a:lstStyle/>
          <a:p>
            <a:endParaRPr lang="fr-FR"/>
          </a:p>
        </p:txBody>
      </p:sp>
      <mc:AlternateContent xmlns:mc="http://schemas.openxmlformats.org/markup-compatibility/2006" xmlns:pslz="http://schemas.microsoft.com/office/powerpoint/2016/slidezoom">
        <mc:Choice Requires="pslz">
          <p:graphicFrame>
            <p:nvGraphicFramePr>
              <p:cNvPr id="57" name="Zoom de diapositive 56">
                <a:extLst>
                  <a:ext uri="{FF2B5EF4-FFF2-40B4-BE49-F238E27FC236}">
                    <a16:creationId xmlns:a16="http://schemas.microsoft.com/office/drawing/2014/main" id="{0744715B-C8FC-4350-89AE-181D7F8EFEA7}"/>
                  </a:ext>
                </a:extLst>
              </p:cNvPr>
              <p:cNvGraphicFramePr>
                <a:graphicFrameLocks noChangeAspect="1"/>
              </p:cNvGraphicFramePr>
              <p:nvPr>
                <p:extLst>
                  <p:ext uri="{D42A27DB-BD31-4B8C-83A1-F6EECF244321}">
                    <p14:modId xmlns:p14="http://schemas.microsoft.com/office/powerpoint/2010/main" val="696091709"/>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9"/>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57" name="Zoom de diapositive 56">
                <a:hlinkClick r:id="rId14" action="ppaction://hlinksldjump"/>
                <a:extLst>
                  <a:ext uri="{FF2B5EF4-FFF2-40B4-BE49-F238E27FC236}">
                    <a16:creationId xmlns:a16="http://schemas.microsoft.com/office/drawing/2014/main" id="{0744715B-C8FC-4350-89AE-181D7F8EFEA7}"/>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pic>
        <p:nvPicPr>
          <p:cNvPr id="6" name="Image 5">
            <a:extLst>
              <a:ext uri="{FF2B5EF4-FFF2-40B4-BE49-F238E27FC236}">
                <a16:creationId xmlns:a16="http://schemas.microsoft.com/office/drawing/2014/main" id="{E46B5FFB-0400-4F03-9E46-6F0A9091344F}"/>
              </a:ext>
            </a:extLst>
          </p:cNvPr>
          <p:cNvPicPr>
            <a:picLocks noChangeAspect="1"/>
          </p:cNvPicPr>
          <p:nvPr/>
        </p:nvPicPr>
        <p:blipFill>
          <a:blip r:embed="rId16"/>
          <a:stretch>
            <a:fillRect/>
          </a:stretch>
        </p:blipFill>
        <p:spPr>
          <a:xfrm>
            <a:off x="3444601" y="1532960"/>
            <a:ext cx="5989813" cy="2848150"/>
          </a:xfrm>
          <a:prstGeom prst="rect">
            <a:avLst/>
          </a:prstGeom>
        </p:spPr>
      </p:pic>
    </p:spTree>
    <p:extLst>
      <p:ext uri="{BB962C8B-B14F-4D97-AF65-F5344CB8AC3E}">
        <p14:creationId xmlns:p14="http://schemas.microsoft.com/office/powerpoint/2010/main" val="2514442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229948" y="3532924"/>
            <a:ext cx="3732112" cy="1092607"/>
          </a:xfrm>
          <a:prstGeom prst="rect">
            <a:avLst/>
          </a:prstGeom>
        </p:spPr>
        <p:txBody>
          <a:bodyPr wrap="none">
            <a:spAutoFit/>
          </a:bodyPr>
          <a:lstStyle/>
          <a:p>
            <a:pPr algn="ctr"/>
            <a:r>
              <a:rPr lang="fr-FR"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The </a:t>
            </a:r>
            <a:r>
              <a:rPr lang="fr-FR" sz="65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idea</a:t>
            </a:r>
            <a:r>
              <a:rPr lang="fr-FR"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0683" y="770129"/>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0"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04480E84-69A9-4C7C-AF8A-BB9910B93810}"/>
                  </a:ext>
                </a:extLst>
              </p:cNvPr>
              <p:cNvGraphicFramePr>
                <a:graphicFrameLocks noChangeAspect="1"/>
              </p:cNvGraphicFramePr>
              <p:nvPr>
                <p:extLst>
                  <p:ext uri="{D42A27DB-BD31-4B8C-83A1-F6EECF244321}">
                    <p14:modId xmlns:p14="http://schemas.microsoft.com/office/powerpoint/2010/main" val="3259929824"/>
                  </p:ext>
                </p:extLst>
              </p:nvPr>
            </p:nvGraphicFramePr>
            <p:xfrm>
              <a:off x="-96458" y="1979931"/>
              <a:ext cx="4047841" cy="2276911"/>
            </p:xfrm>
            <a:graphic>
              <a:graphicData uri="http://schemas.microsoft.com/office/powerpoint/2016/sectionzoom">
                <psez:sectionZm>
                  <psez:sectionZmObj sectionId="{39460649-6F9A-4815-9E94-4F71D2BD974A}">
                    <psez:zmPr id="{6CF38440-8E61-4F36-BA6C-02F7E8C8CFAB}" transitionDur="1000" showBg="0">
                      <p166:blipFill xmlns:p166="http://schemas.microsoft.com/office/powerpoint/2016/6/main">
                        <a:blip r:embed="rId5"/>
                        <a:stretch>
                          <a:fillRect/>
                        </a:stretch>
                      </p166:blipFill>
                      <p166:spPr xmlns:p166="http://schemas.microsoft.com/office/powerpoint/2016/6/main">
                        <a:xfrm>
                          <a:off x="0" y="0"/>
                          <a:ext cx="4047841" cy="2276911"/>
                        </a:xfrm>
                        <a:prstGeom prst="rect">
                          <a:avLst/>
                        </a:prstGeom>
                      </p166:spPr>
                    </psez:zmPr>
                  </psez:sectionZmObj>
                </psez:sectionZm>
              </a:graphicData>
            </a:graphic>
          </p:graphicFrame>
        </mc:Choice>
        <mc:Fallback xmlns="">
          <p:pic>
            <p:nvPicPr>
              <p:cNvPr id="6" name="Zoom de section 5">
                <a:hlinkClick r:id="rId6" action="ppaction://hlinksldjump"/>
                <a:extLst>
                  <a:ext uri="{FF2B5EF4-FFF2-40B4-BE49-F238E27FC236}">
                    <a16:creationId xmlns:a16="http://schemas.microsoft.com/office/drawing/2014/main" id="{04480E84-69A9-4C7C-AF8A-BB9910B93810}"/>
                  </a:ext>
                </a:extLst>
              </p:cNvPr>
              <p:cNvPicPr>
                <a:picLocks noGrp="1" noRot="1" noChangeAspect="1" noMove="1" noResize="1" noEditPoints="1" noAdjustHandles="1" noChangeArrowheads="1" noChangeShapeType="1"/>
              </p:cNvPicPr>
              <p:nvPr/>
            </p:nvPicPr>
            <p:blipFill>
              <a:blip r:embed="rId7"/>
              <a:stretch>
                <a:fillRect/>
              </a:stretch>
            </p:blipFill>
            <p:spPr>
              <a:xfrm>
                <a:off x="-96458" y="1979931"/>
                <a:ext cx="4047841" cy="227691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Zoom de section 11">
                <a:extLst>
                  <a:ext uri="{FF2B5EF4-FFF2-40B4-BE49-F238E27FC236}">
                    <a16:creationId xmlns:a16="http://schemas.microsoft.com/office/drawing/2014/main" id="{BE7FE66C-7E35-4A6D-8806-122C841E37DF}"/>
                  </a:ext>
                </a:extLst>
              </p:cNvPr>
              <p:cNvGraphicFramePr>
                <a:graphicFrameLocks noChangeAspect="1"/>
              </p:cNvGraphicFramePr>
              <p:nvPr>
                <p:extLst>
                  <p:ext uri="{D42A27DB-BD31-4B8C-83A1-F6EECF244321}">
                    <p14:modId xmlns:p14="http://schemas.microsoft.com/office/powerpoint/2010/main" val="1603909814"/>
                  </p:ext>
                </p:extLst>
              </p:nvPr>
            </p:nvGraphicFramePr>
            <p:xfrm>
              <a:off x="3678308" y="3592871"/>
              <a:ext cx="3793476" cy="2133830"/>
            </p:xfrm>
            <a:graphic>
              <a:graphicData uri="http://schemas.microsoft.com/office/powerpoint/2016/sectionzoom">
                <psez:sectionZm>
                  <psez:sectionZmObj sectionId="{B9D04DE4-C359-49B2-80AE-99D28B8DB5ED}">
                    <psez:zmPr id="{E446AD74-D708-4CFE-8721-0E717EE07925}" transitionDur="1000" showBg="0">
                      <p166:blipFill xmlns:p166="http://schemas.microsoft.com/office/powerpoint/2016/6/main">
                        <a:blip r:embed="rId8"/>
                        <a:stretch>
                          <a:fillRect/>
                        </a:stretch>
                      </p166:blipFill>
                      <p166:spPr xmlns:p166="http://schemas.microsoft.com/office/powerpoint/2016/6/main">
                        <a:xfrm>
                          <a:off x="0" y="0"/>
                          <a:ext cx="3793476" cy="2133830"/>
                        </a:xfrm>
                        <a:prstGeom prst="rect">
                          <a:avLst/>
                        </a:prstGeom>
                      </p166:spPr>
                    </psez:zmPr>
                  </psez:sectionZmObj>
                </psez:sectionZm>
              </a:graphicData>
            </a:graphic>
          </p:graphicFrame>
        </mc:Choice>
        <mc:Fallback xmlns="">
          <p:pic>
            <p:nvPicPr>
              <p:cNvPr id="12" name="Zoom de section 11">
                <a:hlinkClick r:id="rId9" action="ppaction://hlinksldjump"/>
                <a:extLst>
                  <a:ext uri="{FF2B5EF4-FFF2-40B4-BE49-F238E27FC236}">
                    <a16:creationId xmlns:a16="http://schemas.microsoft.com/office/drawing/2014/main" id="{BE7FE66C-7E35-4A6D-8806-122C841E37DF}"/>
                  </a:ext>
                </a:extLst>
              </p:cNvPr>
              <p:cNvPicPr>
                <a:picLocks noGrp="1" noRot="1" noChangeAspect="1" noMove="1" noResize="1" noEditPoints="1" noAdjustHandles="1" noChangeArrowheads="1" noChangeShapeType="1"/>
              </p:cNvPicPr>
              <p:nvPr/>
            </p:nvPicPr>
            <p:blipFill>
              <a:blip r:embed="rId10"/>
              <a:stretch>
                <a:fillRect/>
              </a:stretch>
            </p:blipFill>
            <p:spPr>
              <a:xfrm>
                <a:off x="3678308" y="3592871"/>
                <a:ext cx="3793476" cy="213383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666C5BC8-A7D6-4820-9C0C-438E5984A223}"/>
                  </a:ext>
                </a:extLst>
              </p:cNvPr>
              <p:cNvGraphicFramePr>
                <a:graphicFrameLocks noChangeAspect="1"/>
              </p:cNvGraphicFramePr>
              <p:nvPr>
                <p:extLst>
                  <p:ext uri="{D42A27DB-BD31-4B8C-83A1-F6EECF244321}">
                    <p14:modId xmlns:p14="http://schemas.microsoft.com/office/powerpoint/2010/main" val="2686999869"/>
                  </p:ext>
                </p:extLst>
              </p:nvPr>
            </p:nvGraphicFramePr>
            <p:xfrm>
              <a:off x="10436469" y="180242"/>
              <a:ext cx="1477108" cy="830874"/>
            </p:xfrm>
            <a:graphic>
              <a:graphicData uri="http://schemas.microsoft.com/office/powerpoint/2016/slidezoom">
                <pslz:sldZm>
                  <pslz:sldZmObj sldId="267" cId="2385354970">
                    <pslz:zmPr id="{7BCF230E-A6C0-414B-A0E8-BAAC69D04BD2}" returnToParent="0" transitionDur="1000">
                      <p166:blipFill xmlns:p166="http://schemas.microsoft.com/office/powerpoint/2016/6/main">
                        <a:blip r:embed="rId11"/>
                        <a:stretch>
                          <a:fillRect/>
                        </a:stretch>
                      </p166:blipFill>
                      <p166:spPr xmlns:p166="http://schemas.microsoft.com/office/powerpoint/2016/6/main">
                        <a:xfrm>
                          <a:off x="0" y="0"/>
                          <a:ext cx="1477108" cy="830874"/>
                        </a:xfrm>
                        <a:prstGeom prst="rect">
                          <a:avLst/>
                        </a:prstGeom>
                        <a:ln w="3175">
                          <a:solidFill>
                            <a:prstClr val="ltGray"/>
                          </a:solidFill>
                        </a:ln>
                      </p166:spPr>
                    </pslz:zmPr>
                  </pslz:sldZmObj>
                </pslz:sldZm>
              </a:graphicData>
            </a:graphic>
          </p:graphicFrame>
        </mc:Choice>
        <mc:Fallback xmlns="">
          <p:pic>
            <p:nvPicPr>
              <p:cNvPr id="14" name="Zoom de diapositive 13">
                <a:hlinkClick r:id="rId12" action="ppaction://hlinksldjump"/>
                <a:extLst>
                  <a:ext uri="{FF2B5EF4-FFF2-40B4-BE49-F238E27FC236}">
                    <a16:creationId xmlns:a16="http://schemas.microsoft.com/office/drawing/2014/main" id="{666C5BC8-A7D6-4820-9C0C-438E5984A223}"/>
                  </a:ext>
                </a:extLst>
              </p:cNvPr>
              <p:cNvPicPr>
                <a:picLocks noGrp="1" noRot="1" noChangeAspect="1" noMove="1" noResize="1" noEditPoints="1" noAdjustHandles="1" noChangeArrowheads="1" noChangeShapeType="1"/>
              </p:cNvPicPr>
              <p:nvPr/>
            </p:nvPicPr>
            <p:blipFill>
              <a:blip r:embed="rId13"/>
              <a:stretch>
                <a:fillRect/>
              </a:stretch>
            </p:blipFill>
            <p:spPr>
              <a:xfrm>
                <a:off x="10436469" y="180242"/>
                <a:ext cx="1477108" cy="83087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 name="Zoom de section 3">
                <a:extLst>
                  <a:ext uri="{FF2B5EF4-FFF2-40B4-BE49-F238E27FC236}">
                    <a16:creationId xmlns:a16="http://schemas.microsoft.com/office/drawing/2014/main" id="{84C82A66-3857-43D0-BD1F-A9D102CDFB60}"/>
                  </a:ext>
                </a:extLst>
              </p:cNvPr>
              <p:cNvGraphicFramePr>
                <a:graphicFrameLocks noChangeAspect="1"/>
              </p:cNvGraphicFramePr>
              <p:nvPr>
                <p:extLst>
                  <p:ext uri="{D42A27DB-BD31-4B8C-83A1-F6EECF244321}">
                    <p14:modId xmlns:p14="http://schemas.microsoft.com/office/powerpoint/2010/main" val="204171518"/>
                  </p:ext>
                </p:extLst>
              </p:nvPr>
            </p:nvGraphicFramePr>
            <p:xfrm>
              <a:off x="8196913" y="2571750"/>
              <a:ext cx="3048000" cy="1714500"/>
            </p:xfrm>
            <a:graphic>
              <a:graphicData uri="http://schemas.microsoft.com/office/powerpoint/2016/sectionzoom">
                <psez:sectionZm>
                  <psez:sectionZmObj sectionId="{057775AE-D9EE-41CA-A012-CB0DFD410399}">
                    <psez:zmPr id="{608DCA02-56B2-436D-958C-B68200D552FC}"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Zoom de section 3">
                <a:hlinkClick r:id="rId15" action="ppaction://hlinksldjump"/>
                <a:extLst>
                  <a:ext uri="{FF2B5EF4-FFF2-40B4-BE49-F238E27FC236}">
                    <a16:creationId xmlns:a16="http://schemas.microsoft.com/office/drawing/2014/main" id="{84C82A66-3857-43D0-BD1F-A9D102CDFB60}"/>
                  </a:ext>
                </a:extLst>
              </p:cNvPr>
              <p:cNvPicPr>
                <a:picLocks noGrp="1" noRot="1" noChangeAspect="1" noMove="1" noResize="1" noEditPoints="1" noAdjustHandles="1" noChangeArrowheads="1" noChangeShapeType="1"/>
              </p:cNvPicPr>
              <p:nvPr/>
            </p:nvPicPr>
            <p:blipFill>
              <a:blip r:embed="rId16"/>
              <a:stretch>
                <a:fillRect/>
              </a:stretch>
            </p:blipFill>
            <p:spPr>
              <a:xfrm>
                <a:off x="8196913" y="2571750"/>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CAE6F618-C9A7-41FA-BDD7-B3DA40870338}"/>
                  </a:ext>
                </a:extLst>
              </p:cNvPr>
              <p:cNvGraphicFramePr>
                <a:graphicFrameLocks noChangeAspect="1"/>
              </p:cNvGraphicFramePr>
              <p:nvPr>
                <p:extLst>
                  <p:ext uri="{D42A27DB-BD31-4B8C-83A1-F6EECF244321}">
                    <p14:modId xmlns:p14="http://schemas.microsoft.com/office/powerpoint/2010/main" val="4255773452"/>
                  </p:ext>
                </p:extLst>
              </p:nvPr>
            </p:nvGraphicFramePr>
            <p:xfrm>
              <a:off x="3854925" y="204364"/>
              <a:ext cx="3544623" cy="1993851"/>
            </p:xfrm>
            <a:graphic>
              <a:graphicData uri="http://schemas.microsoft.com/office/powerpoint/2016/slidezoom">
                <pslz:sldZm>
                  <pslz:sldZmObj sldId="268" cId="97523264">
                    <pslz:zmPr id="{98216655-43B5-4AC3-BAB2-ED5E0D88E02D}" returnToParent="0" transitionDur="1000" showBg="0">
                      <p166:blipFill xmlns:p166="http://schemas.microsoft.com/office/powerpoint/2016/6/main">
                        <a:blip r:embed="rId17"/>
                        <a:stretch>
                          <a:fillRect/>
                        </a:stretch>
                      </p166:blipFill>
                      <p166:spPr xmlns:p166="http://schemas.microsoft.com/office/powerpoint/2016/6/main">
                        <a:xfrm>
                          <a:off x="0" y="0"/>
                          <a:ext cx="3544623" cy="1993851"/>
                        </a:xfrm>
                        <a:prstGeom prst="rect">
                          <a:avLst/>
                        </a:prstGeom>
                      </p166:spPr>
                    </pslz:zmPr>
                  </pslz:sldZmObj>
                </pslz:sldZm>
              </a:graphicData>
            </a:graphic>
          </p:graphicFrame>
        </mc:Choice>
        <mc:Fallback xmlns="">
          <p:pic>
            <p:nvPicPr>
              <p:cNvPr id="17" name="Zoom de diapositive 16">
                <a:hlinkClick r:id="rId18" action="ppaction://hlinksldjump"/>
                <a:extLst>
                  <a:ext uri="{FF2B5EF4-FFF2-40B4-BE49-F238E27FC236}">
                    <a16:creationId xmlns:a16="http://schemas.microsoft.com/office/drawing/2014/main" id="{CAE6F618-C9A7-41FA-BDD7-B3DA40870338}"/>
                  </a:ext>
                </a:extLst>
              </p:cNvPr>
              <p:cNvPicPr>
                <a:picLocks noGrp="1" noRot="1" noChangeAspect="1" noMove="1" noResize="1" noEditPoints="1" noAdjustHandles="1" noChangeArrowheads="1" noChangeShapeType="1"/>
              </p:cNvPicPr>
              <p:nvPr/>
            </p:nvPicPr>
            <p:blipFill>
              <a:blip r:embed="rId19"/>
              <a:stretch>
                <a:fillRect/>
              </a:stretch>
            </p:blipFill>
            <p:spPr>
              <a:xfrm>
                <a:off x="3854925" y="204364"/>
                <a:ext cx="3544623" cy="1993851"/>
              </a:xfrm>
              <a:prstGeom prst="rect">
                <a:avLst/>
              </a:prstGeom>
            </p:spPr>
          </p:pic>
        </mc:Fallback>
      </mc:AlternateContent>
      <p:cxnSp>
        <p:nvCxnSpPr>
          <p:cNvPr id="18" name="Straight Connector 27">
            <a:extLst>
              <a:ext uri="{FF2B5EF4-FFF2-40B4-BE49-F238E27FC236}">
                <a16:creationId xmlns:a16="http://schemas.microsoft.com/office/drawing/2014/main" id="{D329775B-28C4-46A5-89B2-4D1AD6E4BF05}"/>
              </a:ext>
            </a:extLst>
          </p:cNvPr>
          <p:cNvCxnSpPr>
            <a:cxnSpLocks/>
          </p:cNvCxnSpPr>
          <p:nvPr/>
        </p:nvCxnSpPr>
        <p:spPr>
          <a:xfrm flipH="1">
            <a:off x="2858068" y="1602928"/>
            <a:ext cx="1818444" cy="89768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27">
            <a:extLst>
              <a:ext uri="{FF2B5EF4-FFF2-40B4-BE49-F238E27FC236}">
                <a16:creationId xmlns:a16="http://schemas.microsoft.com/office/drawing/2014/main" id="{E21ABF4F-9664-4336-BDFA-4446A4E5E83A}"/>
              </a:ext>
            </a:extLst>
          </p:cNvPr>
          <p:cNvCxnSpPr>
            <a:cxnSpLocks/>
          </p:cNvCxnSpPr>
          <p:nvPr/>
        </p:nvCxnSpPr>
        <p:spPr>
          <a:xfrm>
            <a:off x="5627236" y="2005484"/>
            <a:ext cx="0" cy="142351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7">
            <a:extLst>
              <a:ext uri="{FF2B5EF4-FFF2-40B4-BE49-F238E27FC236}">
                <a16:creationId xmlns:a16="http://schemas.microsoft.com/office/drawing/2014/main" id="{485E2B20-2252-4DA0-91B4-2B9A951D494B}"/>
              </a:ext>
            </a:extLst>
          </p:cNvPr>
          <p:cNvCxnSpPr>
            <a:cxnSpLocks/>
          </p:cNvCxnSpPr>
          <p:nvPr/>
        </p:nvCxnSpPr>
        <p:spPr>
          <a:xfrm>
            <a:off x="6746655" y="1595330"/>
            <a:ext cx="2393415" cy="1121912"/>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832405" y="3532924"/>
            <a:ext cx="4527201" cy="10926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FPS Ga	mes</a:t>
            </a:r>
            <a:endParaRPr kumimoji="0" lang="en-LT"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que 4" descr="Manette de jeu contour">
            <a:extLst>
              <a:ext uri="{FF2B5EF4-FFF2-40B4-BE49-F238E27FC236}">
                <a16:creationId xmlns:a16="http://schemas.microsoft.com/office/drawing/2014/main" id="{E512CA52-F35A-45EA-9634-6E7388F1D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8850" y="903579"/>
            <a:ext cx="2939753" cy="2939753"/>
          </a:xfrm>
          <a:prstGeom prst="rect">
            <a:avLst/>
          </a:prstGeom>
        </p:spPr>
      </p:pic>
    </p:spTree>
    <p:extLst>
      <p:ext uri="{BB962C8B-B14F-4D97-AF65-F5344CB8AC3E}">
        <p14:creationId xmlns:p14="http://schemas.microsoft.com/office/powerpoint/2010/main" val="14784075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1"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7" name="Zoom de section 6">
                <a:extLst>
                  <a:ext uri="{FF2B5EF4-FFF2-40B4-BE49-F238E27FC236}">
                    <a16:creationId xmlns:a16="http://schemas.microsoft.com/office/drawing/2014/main" id="{00988F00-B050-4FEE-8E69-C374F4AA9D3C}"/>
                  </a:ext>
                </a:extLst>
              </p:cNvPr>
              <p:cNvGraphicFramePr>
                <a:graphicFrameLocks noChangeAspect="1"/>
              </p:cNvGraphicFramePr>
              <p:nvPr>
                <p:extLst>
                  <p:ext uri="{D42A27DB-BD31-4B8C-83A1-F6EECF244321}">
                    <p14:modId xmlns:p14="http://schemas.microsoft.com/office/powerpoint/2010/main" val="3325937038"/>
                  </p:ext>
                </p:extLst>
              </p:nvPr>
            </p:nvGraphicFramePr>
            <p:xfrm>
              <a:off x="4179724" y="92319"/>
              <a:ext cx="4047841" cy="2276911"/>
            </p:xfrm>
            <a:graphic>
              <a:graphicData uri="http://schemas.microsoft.com/office/powerpoint/2016/sectionzoom">
                <psez:sectionZm>
                  <psez:sectionZmObj sectionId="{39460649-6F9A-4815-9E94-4F71D2BD974A}">
                    <psez:zmPr id="{6CF38440-8E61-4F36-BA6C-02F7E8C8CFAB}" transitionDur="1000" showBg="0">
                      <p166:blipFill xmlns:p166="http://schemas.microsoft.com/office/powerpoint/2016/6/main">
                        <a:blip r:embed="rId5"/>
                        <a:stretch>
                          <a:fillRect/>
                        </a:stretch>
                      </p166:blipFill>
                      <p166:spPr xmlns:p166="http://schemas.microsoft.com/office/powerpoint/2016/6/main">
                        <a:xfrm>
                          <a:off x="0" y="0"/>
                          <a:ext cx="4047841" cy="2276911"/>
                        </a:xfrm>
                        <a:prstGeom prst="rect">
                          <a:avLst/>
                        </a:prstGeom>
                      </p166:spPr>
                    </psez:zmPr>
                  </psez:sectionZmObj>
                </psez:sectionZm>
              </a:graphicData>
            </a:graphic>
          </p:graphicFrame>
        </mc:Choice>
        <mc:Fallback xmlns="">
          <p:pic>
            <p:nvPicPr>
              <p:cNvPr id="7" name="Zoom de section 6">
                <a:hlinkClick r:id="rId6" action="ppaction://hlinksldjump"/>
                <a:extLst>
                  <a:ext uri="{FF2B5EF4-FFF2-40B4-BE49-F238E27FC236}">
                    <a16:creationId xmlns:a16="http://schemas.microsoft.com/office/drawing/2014/main" id="{00988F00-B050-4FEE-8E69-C374F4AA9D3C}"/>
                  </a:ext>
                </a:extLst>
              </p:cNvPr>
              <p:cNvPicPr>
                <a:picLocks noGrp="1" noRot="1" noChangeAspect="1" noMove="1" noResize="1" noEditPoints="1" noAdjustHandles="1" noChangeArrowheads="1" noChangeShapeType="1"/>
              </p:cNvPicPr>
              <p:nvPr/>
            </p:nvPicPr>
            <p:blipFill>
              <a:blip r:embed="rId7"/>
              <a:stretch>
                <a:fillRect/>
              </a:stretch>
            </p:blipFill>
            <p:spPr>
              <a:xfrm>
                <a:off x="4179724" y="92319"/>
                <a:ext cx="4047841" cy="227691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94DB63BB-E7CD-4B3E-AA10-A8F6BEC72F04}"/>
                  </a:ext>
                </a:extLst>
              </p:cNvPr>
              <p:cNvGraphicFramePr>
                <a:graphicFrameLocks noChangeAspect="1"/>
              </p:cNvGraphicFramePr>
              <p:nvPr>
                <p:extLst>
                  <p:ext uri="{D42A27DB-BD31-4B8C-83A1-F6EECF244321}">
                    <p14:modId xmlns:p14="http://schemas.microsoft.com/office/powerpoint/2010/main" val="3100603818"/>
                  </p:ext>
                </p:extLst>
              </p:nvPr>
            </p:nvGraphicFramePr>
            <p:xfrm>
              <a:off x="10893668" y="92319"/>
              <a:ext cx="1632439" cy="918247"/>
            </p:xfrm>
            <a:graphic>
              <a:graphicData uri="http://schemas.microsoft.com/office/powerpoint/2016/slidezoom">
                <pslz:sldZm>
                  <pslz:sldZmObj sldId="268" cId="97523264">
                    <pslz:zmPr id="{98216655-43B5-4AC3-BAB2-ED5E0D88E02D}" returnToParent="0" transitionDur="1000" showBg="0">
                      <p166:blipFill xmlns:p166="http://schemas.microsoft.com/office/powerpoint/2016/6/main">
                        <a:blip r:embed="rId8"/>
                        <a:stretch>
                          <a:fillRect/>
                        </a:stretch>
                      </p166:blipFill>
                      <p166:spPr xmlns:p166="http://schemas.microsoft.com/office/powerpoint/2016/6/main">
                        <a:xfrm>
                          <a:off x="0" y="0"/>
                          <a:ext cx="1632439" cy="918247"/>
                        </a:xfrm>
                        <a:prstGeom prst="rect">
                          <a:avLst/>
                        </a:prstGeom>
                      </p166:spPr>
                    </pslz:zmPr>
                  </pslz:sldZmObj>
                </pslz:sldZm>
              </a:graphicData>
            </a:graphic>
          </p:graphicFrame>
        </mc:Choice>
        <mc:Fallback xmlns="">
          <p:pic>
            <p:nvPicPr>
              <p:cNvPr id="4" name="Zoom de diapositive 3">
                <a:hlinkClick r:id="rId9" action="ppaction://hlinksldjump"/>
                <a:extLst>
                  <a:ext uri="{FF2B5EF4-FFF2-40B4-BE49-F238E27FC236}">
                    <a16:creationId xmlns:a16="http://schemas.microsoft.com/office/drawing/2014/main" id="{94DB63BB-E7CD-4B3E-AA10-A8F6BEC72F04}"/>
                  </a:ext>
                </a:extLst>
              </p:cNvPr>
              <p:cNvPicPr>
                <a:picLocks noGrp="1" noRot="1" noChangeAspect="1" noMove="1" noResize="1" noEditPoints="1" noAdjustHandles="1" noChangeArrowheads="1" noChangeShapeType="1"/>
              </p:cNvPicPr>
              <p:nvPr/>
            </p:nvPicPr>
            <p:blipFill>
              <a:blip r:embed="rId10"/>
              <a:stretch>
                <a:fillRect/>
              </a:stretch>
            </p:blipFill>
            <p:spPr>
              <a:xfrm>
                <a:off x="10893668" y="92319"/>
                <a:ext cx="1632439" cy="918247"/>
              </a:xfrm>
              <a:prstGeom prst="rect">
                <a:avLst/>
              </a:prstGeom>
            </p:spPr>
          </p:pic>
        </mc:Fallback>
      </mc:AlternateContent>
      <p:sp>
        <p:nvSpPr>
          <p:cNvPr id="11" name="Rectangle : coins arrondis 10">
            <a:extLst>
              <a:ext uri="{FF2B5EF4-FFF2-40B4-BE49-F238E27FC236}">
                <a16:creationId xmlns:a16="http://schemas.microsoft.com/office/drawing/2014/main" id="{9C79377A-8829-4512-AA32-C39C1E9797D8}"/>
              </a:ext>
            </a:extLst>
          </p:cNvPr>
          <p:cNvSpPr/>
          <p:nvPr/>
        </p:nvSpPr>
        <p:spPr>
          <a:xfrm>
            <a:off x="567104" y="2369230"/>
            <a:ext cx="7613665" cy="3649738"/>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descr="Clavier contour">
            <a:extLst>
              <a:ext uri="{FF2B5EF4-FFF2-40B4-BE49-F238E27FC236}">
                <a16:creationId xmlns:a16="http://schemas.microsoft.com/office/drawing/2014/main" id="{B86EF18E-6266-4BC9-9A61-D12602B39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9362" y="1520755"/>
            <a:ext cx="2665534" cy="2665534"/>
          </a:xfrm>
          <a:prstGeom prst="rect">
            <a:avLst/>
          </a:prstGeom>
        </p:spPr>
      </p:pic>
      <p:pic>
        <p:nvPicPr>
          <p:cNvPr id="13" name="Graphique 12" descr="Souris contour">
            <a:extLst>
              <a:ext uri="{FF2B5EF4-FFF2-40B4-BE49-F238E27FC236}">
                <a16:creationId xmlns:a16="http://schemas.microsoft.com/office/drawing/2014/main" id="{5AF8DDAC-6CE0-4049-A0E1-2C1C9392B5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8505" y="3728752"/>
            <a:ext cx="1945770" cy="1945770"/>
          </a:xfrm>
          <a:prstGeom prst="rect">
            <a:avLst/>
          </a:prstGeom>
        </p:spPr>
      </p:pic>
      <p:sp>
        <p:nvSpPr>
          <p:cNvPr id="14" name="ZoneTexte 13">
            <a:extLst>
              <a:ext uri="{FF2B5EF4-FFF2-40B4-BE49-F238E27FC236}">
                <a16:creationId xmlns:a16="http://schemas.microsoft.com/office/drawing/2014/main" id="{25BE346B-8A63-4A61-9440-23D0070BD43B}"/>
              </a:ext>
            </a:extLst>
          </p:cNvPr>
          <p:cNvSpPr txBox="1"/>
          <p:nvPr/>
        </p:nvSpPr>
        <p:spPr>
          <a:xfrm>
            <a:off x="1178169" y="2461549"/>
            <a:ext cx="6675346" cy="1200329"/>
          </a:xfrm>
          <a:prstGeom prst="rect">
            <a:avLst/>
          </a:prstGeom>
          <a:noFill/>
        </p:spPr>
        <p:txBody>
          <a:bodyPr wrap="square" rtlCol="0">
            <a:spAutoFit/>
          </a:bodyPr>
          <a:lstStyle/>
          <a:p>
            <a:r>
              <a:rPr lang="fr-FR" dirty="0">
                <a:solidFill>
                  <a:schemeClr val="bg1">
                    <a:lumMod val="95000"/>
                  </a:schemeClr>
                </a:solidFill>
                <a:cs typeface="Aldhabi" panose="020B0604020202020204" pitchFamily="2" charset="-78"/>
              </a:rPr>
              <a:t>FPS: Stands for First Person Shooter, </a:t>
            </a:r>
            <a:r>
              <a:rPr lang="fr-FR" dirty="0" err="1">
                <a:solidFill>
                  <a:schemeClr val="bg1">
                    <a:lumMod val="95000"/>
                  </a:schemeClr>
                </a:solidFill>
                <a:cs typeface="Aldhabi" panose="020B0604020202020204" pitchFamily="2" charset="-78"/>
              </a:rPr>
              <a:t>mostly</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played</a:t>
            </a:r>
            <a:r>
              <a:rPr lang="fr-FR" dirty="0">
                <a:solidFill>
                  <a:schemeClr val="bg1">
                    <a:lumMod val="95000"/>
                  </a:schemeClr>
                </a:solidFill>
                <a:cs typeface="Aldhabi" panose="020B0604020202020204" pitchFamily="2" charset="-78"/>
              </a:rPr>
              <a:t> in computers </a:t>
            </a:r>
            <a:r>
              <a:rPr lang="fr-FR" dirty="0" err="1">
                <a:solidFill>
                  <a:schemeClr val="bg1">
                    <a:lumMod val="95000"/>
                  </a:schemeClr>
                </a:solidFill>
                <a:cs typeface="Aldhabi" panose="020B0604020202020204" pitchFamily="2" charset="-78"/>
              </a:rPr>
              <a:t>using</a:t>
            </a:r>
            <a:r>
              <a:rPr lang="fr-FR" dirty="0">
                <a:solidFill>
                  <a:schemeClr val="bg1">
                    <a:lumMod val="95000"/>
                  </a:schemeClr>
                </a:solidFill>
                <a:cs typeface="Aldhabi" panose="020B0604020202020204" pitchFamily="2" charset="-78"/>
              </a:rPr>
              <a:t> a keyboard for </a:t>
            </a:r>
            <a:r>
              <a:rPr lang="fr-FR" dirty="0" err="1">
                <a:solidFill>
                  <a:schemeClr val="bg1">
                    <a:lumMod val="95000"/>
                  </a:schemeClr>
                </a:solidFill>
                <a:cs typeface="Aldhabi" panose="020B0604020202020204" pitchFamily="2" charset="-78"/>
              </a:rPr>
              <a:t>movement</a:t>
            </a:r>
            <a:r>
              <a:rPr lang="fr-FR" dirty="0">
                <a:solidFill>
                  <a:schemeClr val="bg1">
                    <a:lumMod val="95000"/>
                  </a:schemeClr>
                </a:solidFill>
                <a:cs typeface="Aldhabi" panose="020B0604020202020204" pitchFamily="2" charset="-78"/>
              </a:rPr>
              <a:t> and a mouse for vision.</a:t>
            </a:r>
          </a:p>
          <a:p>
            <a:endParaRPr lang="fr-FR" dirty="0"/>
          </a:p>
          <a:p>
            <a:endParaRPr lang="fr-FR" dirty="0"/>
          </a:p>
        </p:txBody>
      </p:sp>
      <p:pic>
        <p:nvPicPr>
          <p:cNvPr id="15" name="Image 14" descr="Une image contenant transport&#10;&#10;Description générée automatiquement">
            <a:extLst>
              <a:ext uri="{FF2B5EF4-FFF2-40B4-BE49-F238E27FC236}">
                <a16:creationId xmlns:a16="http://schemas.microsoft.com/office/drawing/2014/main" id="{A5553695-CFE4-44B6-ACCB-77AFD0B5C289}"/>
              </a:ext>
            </a:extLst>
          </p:cNvPr>
          <p:cNvPicPr>
            <a:picLocks noChangeAspect="1"/>
          </p:cNvPicPr>
          <p:nvPr/>
        </p:nvPicPr>
        <p:blipFill>
          <a:blip r:embed="rId15"/>
          <a:stretch>
            <a:fillRect/>
          </a:stretch>
        </p:blipFill>
        <p:spPr>
          <a:xfrm>
            <a:off x="1005699" y="3268097"/>
            <a:ext cx="4123592" cy="2319521"/>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7AA63DA6-EBE1-49CE-88F2-0E044177568A}"/>
              </a:ext>
            </a:extLst>
          </p:cNvPr>
          <p:cNvPicPr>
            <a:picLocks noChangeAspect="1"/>
          </p:cNvPicPr>
          <p:nvPr/>
        </p:nvPicPr>
        <p:blipFill>
          <a:blip r:embed="rId16"/>
          <a:stretch>
            <a:fillRect/>
          </a:stretch>
        </p:blipFill>
        <p:spPr>
          <a:xfrm>
            <a:off x="5527653" y="3754197"/>
            <a:ext cx="2220560" cy="1418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508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378227" y="3532924"/>
            <a:ext cx="3435557" cy="10926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65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Hacking</a:t>
            </a:r>
            <a:endParaRPr kumimoji="0" lang="en-LT"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8" name="Graphique 7" descr="Pensée scientifique contour">
            <a:extLst>
              <a:ext uri="{FF2B5EF4-FFF2-40B4-BE49-F238E27FC236}">
                <a16:creationId xmlns:a16="http://schemas.microsoft.com/office/drawing/2014/main" id="{9B02BCD5-AD33-4F99-AFEC-8307C2A28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4699" y="721269"/>
            <a:ext cx="2942601" cy="2942601"/>
          </a:xfrm>
          <a:prstGeom prst="rect">
            <a:avLst/>
          </a:prstGeom>
        </p:spPr>
      </p:pic>
    </p:spTree>
    <p:extLst>
      <p:ext uri="{BB962C8B-B14F-4D97-AF65-F5344CB8AC3E}">
        <p14:creationId xmlns:p14="http://schemas.microsoft.com/office/powerpoint/2010/main" val="8524025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9449"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9005944B-CB04-4424-8CB3-1A433BDF7CEA}"/>
                  </a:ext>
                </a:extLst>
              </p:cNvPr>
              <p:cNvGraphicFramePr>
                <a:graphicFrameLocks noChangeAspect="1"/>
              </p:cNvGraphicFramePr>
              <p:nvPr>
                <p:extLst>
                  <p:ext uri="{D42A27DB-BD31-4B8C-83A1-F6EECF244321}">
                    <p14:modId xmlns:p14="http://schemas.microsoft.com/office/powerpoint/2010/main" val="613111222"/>
                  </p:ext>
                </p:extLst>
              </p:nvPr>
            </p:nvGraphicFramePr>
            <p:xfrm>
              <a:off x="3824744" y="92319"/>
              <a:ext cx="3775430" cy="2123679"/>
            </p:xfrm>
            <a:graphic>
              <a:graphicData uri="http://schemas.microsoft.com/office/powerpoint/2016/sectionzoom">
                <psez:sectionZm>
                  <psez:sectionZmObj sectionId="{B9D04DE4-C359-49B2-80AE-99D28B8DB5ED}">
                    <psez:zmPr id="{942777A0-3B69-47AF-989C-F3A305F68367}" transitionDur="1000" showBg="0">
                      <p166:blipFill xmlns:p166="http://schemas.microsoft.com/office/powerpoint/2016/6/main">
                        <a:blip r:embed="rId5"/>
                        <a:stretch>
                          <a:fillRect/>
                        </a:stretch>
                      </p166:blipFill>
                      <p166:spPr xmlns:p166="http://schemas.microsoft.com/office/powerpoint/2016/6/main">
                        <a:xfrm>
                          <a:off x="0" y="0"/>
                          <a:ext cx="3775430" cy="2123679"/>
                        </a:xfrm>
                        <a:prstGeom prst="rect">
                          <a:avLst/>
                        </a:prstGeom>
                      </p166:spPr>
                    </psez:zmPr>
                  </psez:sectionZmObj>
                </psez:sectionZm>
              </a:graphicData>
            </a:graphic>
          </p:graphicFrame>
        </mc:Choice>
        <mc:Fallback xmlns="">
          <p:pic>
            <p:nvPicPr>
              <p:cNvPr id="6" name="Zoom de section 5">
                <a:hlinkClick r:id="rId6" action="ppaction://hlinksldjump"/>
                <a:extLst>
                  <a:ext uri="{FF2B5EF4-FFF2-40B4-BE49-F238E27FC236}">
                    <a16:creationId xmlns:a16="http://schemas.microsoft.com/office/drawing/2014/main" id="{9005944B-CB04-4424-8CB3-1A433BDF7CEA}"/>
                  </a:ext>
                </a:extLst>
              </p:cNvPr>
              <p:cNvPicPr>
                <a:picLocks noGrp="1" noRot="1" noChangeAspect="1" noMove="1" noResize="1" noEditPoints="1" noAdjustHandles="1" noChangeArrowheads="1" noChangeShapeType="1"/>
              </p:cNvPicPr>
              <p:nvPr/>
            </p:nvPicPr>
            <p:blipFill>
              <a:blip r:embed="rId7"/>
              <a:stretch>
                <a:fillRect/>
              </a:stretch>
            </p:blipFill>
            <p:spPr>
              <a:xfrm>
                <a:off x="3824744" y="92319"/>
                <a:ext cx="3775430" cy="212367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D948AD30-4037-48B8-BEE9-6E6E73AD9A99}"/>
                  </a:ext>
                </a:extLst>
              </p:cNvPr>
              <p:cNvGraphicFramePr>
                <a:graphicFrameLocks noChangeAspect="1"/>
              </p:cNvGraphicFramePr>
              <p:nvPr>
                <p:extLst>
                  <p:ext uri="{D42A27DB-BD31-4B8C-83A1-F6EECF244321}">
                    <p14:modId xmlns:p14="http://schemas.microsoft.com/office/powerpoint/2010/main" val="1287329577"/>
                  </p:ext>
                </p:extLst>
              </p:nvPr>
            </p:nvGraphicFramePr>
            <p:xfrm>
              <a:off x="10761785" y="92319"/>
              <a:ext cx="1524000" cy="857250"/>
            </p:xfrm>
            <a:graphic>
              <a:graphicData uri="http://schemas.microsoft.com/office/powerpoint/2016/slidezoom">
                <pslz:sldZm>
                  <pslz:sldZmObj sldId="268" cId="97523264">
                    <pslz:zmPr id="{F47FFCE1-33B9-41F0-9E6D-662A3DDA94F8}" returnToParent="0" transitionDur="1000" showBg="0">
                      <p166:blipFill xmlns:p166="http://schemas.microsoft.com/office/powerpoint/2016/6/main">
                        <a:blip r:embed="rId8"/>
                        <a:stretch>
                          <a:fillRect/>
                        </a:stretch>
                      </p166:blipFill>
                      <p166:spPr xmlns:p166="http://schemas.microsoft.com/office/powerpoint/2016/6/main">
                        <a:xfrm>
                          <a:off x="0" y="0"/>
                          <a:ext cx="1524000" cy="857250"/>
                        </a:xfrm>
                        <a:prstGeom prst="rect">
                          <a:avLst/>
                        </a:prstGeom>
                      </p166:spPr>
                    </pslz:zmPr>
                  </pslz:sldZmObj>
                </pslz:sldZm>
              </a:graphicData>
            </a:graphic>
          </p:graphicFrame>
        </mc:Choice>
        <mc:Fallback xmlns="">
          <p:pic>
            <p:nvPicPr>
              <p:cNvPr id="5" name="Zoom de diapositive 4">
                <a:hlinkClick r:id="rId9" action="ppaction://hlinksldjump"/>
                <a:extLst>
                  <a:ext uri="{FF2B5EF4-FFF2-40B4-BE49-F238E27FC236}">
                    <a16:creationId xmlns:a16="http://schemas.microsoft.com/office/drawing/2014/main" id="{D948AD30-4037-48B8-BEE9-6E6E73AD9A99}"/>
                  </a:ext>
                </a:extLst>
              </p:cNvPr>
              <p:cNvPicPr>
                <a:picLocks noGrp="1" noRot="1" noChangeAspect="1" noMove="1" noResize="1" noEditPoints="1" noAdjustHandles="1" noChangeArrowheads="1" noChangeShapeType="1"/>
              </p:cNvPicPr>
              <p:nvPr/>
            </p:nvPicPr>
            <p:blipFill>
              <a:blip r:embed="rId10"/>
              <a:stretch>
                <a:fillRect/>
              </a:stretch>
            </p:blipFill>
            <p:spPr>
              <a:xfrm>
                <a:off x="10761785" y="92319"/>
                <a:ext cx="1524000" cy="857250"/>
              </a:xfrm>
              <a:prstGeom prst="rect">
                <a:avLst/>
              </a:prstGeom>
            </p:spPr>
          </p:pic>
        </mc:Fallback>
      </mc:AlternateContent>
      <p:sp>
        <p:nvSpPr>
          <p:cNvPr id="7" name="Rectangle : coins arrondis 6">
            <a:extLst>
              <a:ext uri="{FF2B5EF4-FFF2-40B4-BE49-F238E27FC236}">
                <a16:creationId xmlns:a16="http://schemas.microsoft.com/office/drawing/2014/main" id="{1FC1C02E-B807-4842-81D3-8C79B761D3B0}"/>
              </a:ext>
            </a:extLst>
          </p:cNvPr>
          <p:cNvSpPr/>
          <p:nvPr/>
        </p:nvSpPr>
        <p:spPr>
          <a:xfrm>
            <a:off x="259719" y="2213503"/>
            <a:ext cx="7768713" cy="3711809"/>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6E1F203-C198-4FE1-BED1-88E5A47F5DCA}"/>
              </a:ext>
            </a:extLst>
          </p:cNvPr>
          <p:cNvSpPr txBox="1"/>
          <p:nvPr/>
        </p:nvSpPr>
        <p:spPr>
          <a:xfrm>
            <a:off x="825600" y="2421261"/>
            <a:ext cx="7605712" cy="369332"/>
          </a:xfrm>
          <a:prstGeom prst="rect">
            <a:avLst/>
          </a:prstGeom>
          <a:noFill/>
        </p:spPr>
        <p:txBody>
          <a:bodyPr wrap="square">
            <a:spAutoFit/>
          </a:bodyPr>
          <a:lstStyle/>
          <a:p>
            <a:r>
              <a:rPr lang="fr-FR" dirty="0">
                <a:solidFill>
                  <a:schemeClr val="bg1">
                    <a:lumMod val="95000"/>
                  </a:schemeClr>
                </a:solidFill>
                <a:cs typeface="Aldhabi" panose="020B0604020202020204" pitchFamily="2" charset="-78"/>
              </a:rPr>
              <a:t>Hacking: </a:t>
            </a:r>
            <a:r>
              <a:rPr lang="fr-FR" dirty="0" err="1">
                <a:solidFill>
                  <a:schemeClr val="bg1">
                    <a:lumMod val="95000"/>
                  </a:schemeClr>
                </a:solidFill>
                <a:cs typeface="Aldhabi" panose="020B0604020202020204" pitchFamily="2" charset="-78"/>
              </a:rPr>
              <a:t>interacting</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with</a:t>
            </a:r>
            <a:r>
              <a:rPr lang="fr-FR" dirty="0">
                <a:solidFill>
                  <a:schemeClr val="bg1">
                    <a:lumMod val="95000"/>
                  </a:schemeClr>
                </a:solidFill>
                <a:cs typeface="Aldhabi" panose="020B0604020202020204" pitchFamily="2" charset="-78"/>
              </a:rPr>
              <a:t> the </a:t>
            </a:r>
            <a:r>
              <a:rPr lang="fr-FR" dirty="0" err="1">
                <a:solidFill>
                  <a:schemeClr val="bg1">
                    <a:lumMod val="95000"/>
                  </a:schemeClr>
                </a:solidFill>
                <a:cs typeface="Aldhabi" panose="020B0604020202020204" pitchFamily="2" charset="-78"/>
              </a:rPr>
              <a:t>game</a:t>
            </a:r>
            <a:r>
              <a:rPr lang="fr-FR" dirty="0">
                <a:solidFill>
                  <a:schemeClr val="bg1">
                    <a:lumMod val="95000"/>
                  </a:schemeClr>
                </a:solidFill>
                <a:cs typeface="Aldhabi" panose="020B0604020202020204" pitchFamily="2" charset="-78"/>
              </a:rPr>
              <a:t> files, </a:t>
            </a:r>
            <a:r>
              <a:rPr lang="fr-FR" dirty="0" err="1">
                <a:solidFill>
                  <a:schemeClr val="bg1">
                    <a:lumMod val="95000"/>
                  </a:schemeClr>
                </a:solidFill>
                <a:cs typeface="Aldhabi" panose="020B0604020202020204" pitchFamily="2" charset="-78"/>
              </a:rPr>
              <a:t>messing</a:t>
            </a:r>
            <a:r>
              <a:rPr lang="fr-FR" dirty="0">
                <a:solidFill>
                  <a:schemeClr val="bg1">
                    <a:lumMod val="95000"/>
                  </a:schemeClr>
                </a:solidFill>
                <a:cs typeface="Aldhabi" panose="020B0604020202020204" pitchFamily="2" charset="-78"/>
              </a:rPr>
              <a:t> up </a:t>
            </a:r>
            <a:r>
              <a:rPr lang="fr-FR" dirty="0" err="1">
                <a:solidFill>
                  <a:schemeClr val="bg1">
                    <a:lumMod val="95000"/>
                  </a:schemeClr>
                </a:solidFill>
                <a:cs typeface="Aldhabi" panose="020B0604020202020204" pitchFamily="2" charset="-78"/>
              </a:rPr>
              <a:t>with</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packets</a:t>
            </a:r>
            <a:endParaRPr lang="fr-FR" dirty="0">
              <a:solidFill>
                <a:schemeClr val="bg1">
                  <a:lumMod val="95000"/>
                </a:schemeClr>
              </a:solidFill>
              <a:cs typeface="Aldhabi" panose="020B0604020202020204" pitchFamily="2" charset="-78"/>
            </a:endParaRPr>
          </a:p>
        </p:txBody>
      </p:sp>
      <p:pic>
        <p:nvPicPr>
          <p:cNvPr id="9" name="Image 8" descr="Une image contenant intérieur&#10;&#10;Description générée automatiquement">
            <a:extLst>
              <a:ext uri="{FF2B5EF4-FFF2-40B4-BE49-F238E27FC236}">
                <a16:creationId xmlns:a16="http://schemas.microsoft.com/office/drawing/2014/main" id="{E34B545E-372F-4949-B51B-DA8DDA005C6F}"/>
              </a:ext>
            </a:extLst>
          </p:cNvPr>
          <p:cNvPicPr>
            <a:picLocks noChangeAspect="1"/>
          </p:cNvPicPr>
          <p:nvPr/>
        </p:nvPicPr>
        <p:blipFill>
          <a:blip r:embed="rId11"/>
          <a:stretch>
            <a:fillRect/>
          </a:stretch>
        </p:blipFill>
        <p:spPr>
          <a:xfrm>
            <a:off x="1850977" y="2790593"/>
            <a:ext cx="3947533" cy="2220488"/>
          </a:xfrm>
          <a:prstGeom prst="rect">
            <a:avLst/>
          </a:prstGeom>
        </p:spPr>
      </p:pic>
      <p:sp>
        <p:nvSpPr>
          <p:cNvPr id="13" name="Interdiction 12">
            <a:extLst>
              <a:ext uri="{FF2B5EF4-FFF2-40B4-BE49-F238E27FC236}">
                <a16:creationId xmlns:a16="http://schemas.microsoft.com/office/drawing/2014/main" id="{06C65C69-580E-4534-965F-DB6717A7DBFD}"/>
              </a:ext>
            </a:extLst>
          </p:cNvPr>
          <p:cNvSpPr/>
          <p:nvPr/>
        </p:nvSpPr>
        <p:spPr>
          <a:xfrm>
            <a:off x="652591" y="2505517"/>
            <a:ext cx="188657" cy="199583"/>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rgbClr val="FF0000"/>
                </a:solidFill>
              </a:ln>
              <a:solidFill>
                <a:srgbClr val="FF0000"/>
              </a:solidFill>
            </a:endParaRPr>
          </a:p>
        </p:txBody>
      </p:sp>
      <p:pic>
        <p:nvPicPr>
          <p:cNvPr id="19" name="Image 18">
            <a:extLst>
              <a:ext uri="{FF2B5EF4-FFF2-40B4-BE49-F238E27FC236}">
                <a16:creationId xmlns:a16="http://schemas.microsoft.com/office/drawing/2014/main" id="{339D68E9-1756-4C05-A3A4-5C59345E6373}"/>
              </a:ext>
            </a:extLst>
          </p:cNvPr>
          <p:cNvPicPr>
            <a:picLocks noChangeAspect="1"/>
          </p:cNvPicPr>
          <p:nvPr/>
        </p:nvPicPr>
        <p:blipFill>
          <a:blip r:embed="rId12"/>
          <a:stretch>
            <a:fillRect/>
          </a:stretch>
        </p:blipFill>
        <p:spPr>
          <a:xfrm>
            <a:off x="652591" y="5211854"/>
            <a:ext cx="405385" cy="405385"/>
          </a:xfrm>
          <a:prstGeom prst="rect">
            <a:avLst/>
          </a:prstGeom>
        </p:spPr>
      </p:pic>
      <p:sp>
        <p:nvSpPr>
          <p:cNvPr id="20" name="ZoneTexte 19">
            <a:extLst>
              <a:ext uri="{FF2B5EF4-FFF2-40B4-BE49-F238E27FC236}">
                <a16:creationId xmlns:a16="http://schemas.microsoft.com/office/drawing/2014/main" id="{370EBB1C-7067-4C59-8295-04B9DEAA5045}"/>
              </a:ext>
            </a:extLst>
          </p:cNvPr>
          <p:cNvSpPr txBox="1"/>
          <p:nvPr/>
        </p:nvSpPr>
        <p:spPr>
          <a:xfrm>
            <a:off x="1057976" y="5256692"/>
            <a:ext cx="7605712" cy="369332"/>
          </a:xfrm>
          <a:prstGeom prst="rect">
            <a:avLst/>
          </a:prstGeom>
          <a:noFill/>
        </p:spPr>
        <p:txBody>
          <a:bodyPr wrap="square">
            <a:spAutoFit/>
          </a:bodyPr>
          <a:lstStyle/>
          <a:p>
            <a:r>
              <a:rPr lang="fr-FR" dirty="0">
                <a:solidFill>
                  <a:schemeClr val="bg1">
                    <a:lumMod val="95000"/>
                  </a:schemeClr>
                </a:solidFill>
                <a:cs typeface="Aldhabi" panose="020B0604020202020204" pitchFamily="2" charset="-78"/>
              </a:rPr>
              <a:t>AI </a:t>
            </a:r>
            <a:r>
              <a:rPr lang="fr-FR" dirty="0" err="1">
                <a:solidFill>
                  <a:schemeClr val="bg1">
                    <a:lumMod val="95000"/>
                  </a:schemeClr>
                </a:solidFill>
                <a:cs typeface="Aldhabi" panose="020B0604020202020204" pitchFamily="2" charset="-78"/>
              </a:rPr>
              <a:t>sees</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exactly</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what</a:t>
            </a:r>
            <a:r>
              <a:rPr lang="fr-FR" dirty="0">
                <a:solidFill>
                  <a:schemeClr val="bg1">
                    <a:lumMod val="95000"/>
                  </a:schemeClr>
                </a:solidFill>
                <a:cs typeface="Aldhabi" panose="020B0604020202020204" pitchFamily="2" charset="-78"/>
              </a:rPr>
              <a:t> a </a:t>
            </a:r>
            <a:r>
              <a:rPr lang="fr-FR" dirty="0" err="1">
                <a:solidFill>
                  <a:schemeClr val="bg1">
                    <a:lumMod val="95000"/>
                  </a:schemeClr>
                </a:solidFill>
                <a:cs typeface="Aldhabi" panose="020B0604020202020204" pitchFamily="2" charset="-78"/>
              </a:rPr>
              <a:t>human</a:t>
            </a:r>
            <a:r>
              <a:rPr lang="fr-FR" dirty="0">
                <a:solidFill>
                  <a:schemeClr val="bg1">
                    <a:lumMod val="95000"/>
                  </a:schemeClr>
                </a:solidFill>
                <a:cs typeface="Aldhabi" panose="020B0604020202020204" pitchFamily="2" charset="-78"/>
              </a:rPr>
              <a:t> user </a:t>
            </a:r>
            <a:r>
              <a:rPr lang="fr-FR" dirty="0" err="1">
                <a:solidFill>
                  <a:schemeClr val="bg1">
                    <a:lumMod val="95000"/>
                  </a:schemeClr>
                </a:solidFill>
                <a:cs typeface="Aldhabi" panose="020B0604020202020204" pitchFamily="2" charset="-78"/>
              </a:rPr>
              <a:t>would</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see</a:t>
            </a:r>
            <a:r>
              <a:rPr lang="fr-FR" dirty="0">
                <a:solidFill>
                  <a:schemeClr val="bg1">
                    <a:lumMod val="95000"/>
                  </a:schemeClr>
                </a:solidFill>
                <a:cs typeface="Aldhabi" panose="020B0604020202020204" pitchFamily="2" charset="-78"/>
              </a:rPr>
              <a:t> (the screen)</a:t>
            </a:r>
          </a:p>
        </p:txBody>
      </p:sp>
      <p:pic>
        <p:nvPicPr>
          <p:cNvPr id="22" name="Image 21">
            <a:extLst>
              <a:ext uri="{FF2B5EF4-FFF2-40B4-BE49-F238E27FC236}">
                <a16:creationId xmlns:a16="http://schemas.microsoft.com/office/drawing/2014/main" id="{F804B0D2-862E-4959-B2AE-3EA47E1F4140}"/>
              </a:ext>
            </a:extLst>
          </p:cNvPr>
          <p:cNvPicPr>
            <a:picLocks noChangeAspect="1"/>
          </p:cNvPicPr>
          <p:nvPr/>
        </p:nvPicPr>
        <p:blipFill>
          <a:blip r:embed="rId13"/>
          <a:stretch>
            <a:fillRect/>
          </a:stretch>
        </p:blipFill>
        <p:spPr>
          <a:xfrm rot="635095">
            <a:off x="8546421" y="3115227"/>
            <a:ext cx="2325559" cy="5112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7026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036293"/>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AI </a:t>
            </a:r>
            <a:r>
              <a:rPr kumimoji="0" lang="fr-FR" sz="8800" b="1" i="0" u="none" strike="noStrike" kern="1200" cap="none" spc="-150" normalizeH="0" baseline="0" noProof="0" dirty="0" err="1">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Aimbot</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que 5" descr="Robot contour">
            <a:extLst>
              <a:ext uri="{FF2B5EF4-FFF2-40B4-BE49-F238E27FC236}">
                <a16:creationId xmlns:a16="http://schemas.microsoft.com/office/drawing/2014/main" id="{8EEEE7FF-7106-44E5-81A1-073E844859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818769"/>
            <a:ext cx="2571202" cy="2571202"/>
          </a:xfrm>
          <a:prstGeom prst="rect">
            <a:avLst/>
          </a:prstGeom>
        </p:spPr>
      </p:pic>
    </p:spTree>
    <p:extLst>
      <p:ext uri="{BB962C8B-B14F-4D97-AF65-F5344CB8AC3E}">
        <p14:creationId xmlns:p14="http://schemas.microsoft.com/office/powerpoint/2010/main" val="2120676939"/>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0" y="-34376"/>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D948AD30-4037-48B8-BEE9-6E6E73AD9A99}"/>
                  </a:ext>
                </a:extLst>
              </p:cNvPr>
              <p:cNvGraphicFramePr>
                <a:graphicFrameLocks noChangeAspect="1"/>
              </p:cNvGraphicFramePr>
              <p:nvPr/>
            </p:nvGraphicFramePr>
            <p:xfrm>
              <a:off x="10761785" y="92319"/>
              <a:ext cx="1524000" cy="857250"/>
            </p:xfrm>
            <a:graphic>
              <a:graphicData uri="http://schemas.microsoft.com/office/powerpoint/2016/slidezoom">
                <pslz:sldZm>
                  <pslz:sldZmObj sldId="268" cId="97523264">
                    <pslz:zmPr id="{F47FFCE1-33B9-41F0-9E6D-662A3DDA94F8}" returnToParent="0" transitionDur="1000" showBg="0">
                      <p166:blipFill xmlns:p166="http://schemas.microsoft.com/office/powerpoint/2016/6/main">
                        <a:blip r:embed="rId5"/>
                        <a:stretch>
                          <a:fillRect/>
                        </a:stretch>
                      </p166:blipFill>
                      <p166:spPr xmlns:p166="http://schemas.microsoft.com/office/powerpoint/2016/6/main">
                        <a:xfrm>
                          <a:off x="0" y="0"/>
                          <a:ext cx="1524000" cy="857250"/>
                        </a:xfrm>
                        <a:prstGeom prst="rect">
                          <a:avLst/>
                        </a:prstGeom>
                      </p166:spPr>
                    </pslz:zmPr>
                  </pslz:sldZmObj>
                </pslz:sldZm>
              </a:graphicData>
            </a:graphic>
          </p:graphicFrame>
        </mc:Choice>
        <mc:Fallback xmlns="">
          <p:pic>
            <p:nvPicPr>
              <p:cNvPr id="5" name="Zoom de diapositive 4">
                <a:hlinkClick r:id="rId6" action="ppaction://hlinksldjump"/>
                <a:extLst>
                  <a:ext uri="{FF2B5EF4-FFF2-40B4-BE49-F238E27FC236}">
                    <a16:creationId xmlns:a16="http://schemas.microsoft.com/office/drawing/2014/main" id="{D948AD30-4037-48B8-BEE9-6E6E73AD9A99}"/>
                  </a:ext>
                </a:extLst>
              </p:cNvPr>
              <p:cNvPicPr>
                <a:picLocks noGrp="1" noRot="1" noChangeAspect="1" noMove="1" noResize="1" noEditPoints="1" noAdjustHandles="1" noChangeArrowheads="1" noChangeShapeType="1"/>
              </p:cNvPicPr>
              <p:nvPr/>
            </p:nvPicPr>
            <p:blipFill>
              <a:blip r:embed="rId7"/>
              <a:stretch>
                <a:fillRect/>
              </a:stretch>
            </p:blipFill>
            <p:spPr>
              <a:xfrm>
                <a:off x="10761785" y="92319"/>
                <a:ext cx="1524000" cy="857250"/>
              </a:xfrm>
              <a:prstGeom prst="rect">
                <a:avLst/>
              </a:prstGeom>
            </p:spPr>
          </p:pic>
        </mc:Fallback>
      </mc:AlternateContent>
      <p:sp>
        <p:nvSpPr>
          <p:cNvPr id="7" name="Rectangle : coins arrondis 6">
            <a:extLst>
              <a:ext uri="{FF2B5EF4-FFF2-40B4-BE49-F238E27FC236}">
                <a16:creationId xmlns:a16="http://schemas.microsoft.com/office/drawing/2014/main" id="{1FC1C02E-B807-4842-81D3-8C79B761D3B0}"/>
              </a:ext>
            </a:extLst>
          </p:cNvPr>
          <p:cNvSpPr/>
          <p:nvPr/>
        </p:nvSpPr>
        <p:spPr>
          <a:xfrm>
            <a:off x="332486" y="1856232"/>
            <a:ext cx="6900133" cy="3547872"/>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18" name="Zoom de section 17">
                <a:extLst>
                  <a:ext uri="{FF2B5EF4-FFF2-40B4-BE49-F238E27FC236}">
                    <a16:creationId xmlns:a16="http://schemas.microsoft.com/office/drawing/2014/main" id="{53AF8BE6-8021-4812-9E2C-47E2232E1E28}"/>
                  </a:ext>
                </a:extLst>
              </p:cNvPr>
              <p:cNvGraphicFramePr>
                <a:graphicFrameLocks noChangeAspect="1"/>
              </p:cNvGraphicFramePr>
              <p:nvPr>
                <p:extLst>
                  <p:ext uri="{D42A27DB-BD31-4B8C-83A1-F6EECF244321}">
                    <p14:modId xmlns:p14="http://schemas.microsoft.com/office/powerpoint/2010/main" val="230673317"/>
                  </p:ext>
                </p:extLst>
              </p:nvPr>
            </p:nvGraphicFramePr>
            <p:xfrm>
              <a:off x="4460122" y="92319"/>
              <a:ext cx="2636763" cy="1483179"/>
            </p:xfrm>
            <a:graphic>
              <a:graphicData uri="http://schemas.microsoft.com/office/powerpoint/2016/sectionzoom">
                <psez:sectionZm>
                  <psez:sectionZmObj sectionId="{057775AE-D9EE-41CA-A012-CB0DFD410399}">
                    <psez:zmPr id="{608DCA02-56B2-436D-958C-B68200D552FC}" transitionDur="1000" showBg="0">
                      <p166:blipFill xmlns:p166="http://schemas.microsoft.com/office/powerpoint/2016/6/main">
                        <a:blip r:embed="rId8"/>
                        <a:stretch>
                          <a:fillRect/>
                        </a:stretch>
                      </p166:blipFill>
                      <p166:spPr xmlns:p166="http://schemas.microsoft.com/office/powerpoint/2016/6/main">
                        <a:xfrm>
                          <a:off x="0" y="0"/>
                          <a:ext cx="2636763" cy="1483179"/>
                        </a:xfrm>
                        <a:prstGeom prst="rect">
                          <a:avLst/>
                        </a:prstGeom>
                      </p166:spPr>
                    </psez:zmPr>
                  </psez:sectionZmObj>
                </psez:sectionZm>
              </a:graphicData>
            </a:graphic>
          </p:graphicFrame>
        </mc:Choice>
        <mc:Fallback xmlns="">
          <p:pic>
            <p:nvPicPr>
              <p:cNvPr id="18" name="Zoom de section 17">
                <a:hlinkClick r:id="rId9" action="ppaction://hlinksldjump"/>
                <a:extLst>
                  <a:ext uri="{FF2B5EF4-FFF2-40B4-BE49-F238E27FC236}">
                    <a16:creationId xmlns:a16="http://schemas.microsoft.com/office/drawing/2014/main" id="{53AF8BE6-8021-4812-9E2C-47E2232E1E28}"/>
                  </a:ext>
                </a:extLst>
              </p:cNvPr>
              <p:cNvPicPr>
                <a:picLocks noGrp="1" noRot="1" noChangeAspect="1" noMove="1" noResize="1" noEditPoints="1" noAdjustHandles="1" noChangeArrowheads="1" noChangeShapeType="1"/>
              </p:cNvPicPr>
              <p:nvPr/>
            </p:nvPicPr>
            <p:blipFill>
              <a:blip r:embed="rId10"/>
              <a:stretch>
                <a:fillRect/>
              </a:stretch>
            </p:blipFill>
            <p:spPr>
              <a:xfrm>
                <a:off x="4460122" y="92319"/>
                <a:ext cx="2636763" cy="1483179"/>
              </a:xfrm>
              <a:prstGeom prst="rect">
                <a:avLst/>
              </a:prstGeom>
            </p:spPr>
          </p:pic>
        </mc:Fallback>
      </mc:AlternateContent>
      <p:sp>
        <p:nvSpPr>
          <p:cNvPr id="2" name="ZoneTexte 1">
            <a:extLst>
              <a:ext uri="{FF2B5EF4-FFF2-40B4-BE49-F238E27FC236}">
                <a16:creationId xmlns:a16="http://schemas.microsoft.com/office/drawing/2014/main" id="{BB02016B-D795-43E3-AA08-E6B1855A5038}"/>
              </a:ext>
            </a:extLst>
          </p:cNvPr>
          <p:cNvSpPr txBox="1"/>
          <p:nvPr/>
        </p:nvSpPr>
        <p:spPr>
          <a:xfrm>
            <a:off x="662589" y="2113717"/>
            <a:ext cx="6434296" cy="3046988"/>
          </a:xfrm>
          <a:prstGeom prst="rect">
            <a:avLst/>
          </a:prstGeom>
          <a:noFill/>
        </p:spPr>
        <p:txBody>
          <a:bodyPr wrap="square" rtlCol="0">
            <a:spAutoFit/>
          </a:bodyPr>
          <a:lstStyle/>
          <a:p>
            <a:pPr marL="342900" indent="-342900">
              <a:buFont typeface="+mj-lt"/>
              <a:buAutoNum type="arabicPeriod"/>
            </a:pPr>
            <a:r>
              <a:rPr lang="fr-FR" sz="1600" b="1" dirty="0" err="1">
                <a:solidFill>
                  <a:schemeClr val="bg1"/>
                </a:solidFill>
              </a:rPr>
              <a:t>Detect</a:t>
            </a:r>
            <a:r>
              <a:rPr lang="fr-FR" sz="1600" b="1" dirty="0">
                <a:solidFill>
                  <a:schemeClr val="bg1"/>
                </a:solidFill>
              </a:rPr>
              <a:t> </a:t>
            </a:r>
            <a:r>
              <a:rPr lang="fr-FR" sz="1600" b="1" dirty="0" err="1">
                <a:solidFill>
                  <a:schemeClr val="bg1"/>
                </a:solidFill>
              </a:rPr>
              <a:t>players</a:t>
            </a:r>
            <a:r>
              <a:rPr lang="fr-FR" sz="1600" b="1" dirty="0">
                <a:solidFill>
                  <a:schemeClr val="bg1"/>
                </a:solidFill>
              </a:rPr>
              <a:t> in the </a:t>
            </a:r>
            <a:r>
              <a:rPr lang="fr-FR" sz="1600" b="1" dirty="0" err="1">
                <a:solidFill>
                  <a:schemeClr val="bg1"/>
                </a:solidFill>
              </a:rPr>
              <a:t>game</a:t>
            </a:r>
            <a:r>
              <a:rPr lang="fr-FR" sz="1600" b="1" dirty="0">
                <a:solidFill>
                  <a:schemeClr val="bg1"/>
                </a:solidFill>
              </a:rPr>
              <a:t>, </a:t>
            </a:r>
            <a:r>
              <a:rPr lang="fr-FR" sz="1600" b="1" dirty="0" err="1">
                <a:solidFill>
                  <a:schemeClr val="bg1"/>
                </a:solidFill>
              </a:rPr>
              <a:t>starting</a:t>
            </a:r>
            <a:r>
              <a:rPr lang="fr-FR" sz="1600" b="1" dirty="0">
                <a:solidFill>
                  <a:schemeClr val="bg1"/>
                </a:solidFill>
              </a:rPr>
              <a:t> </a:t>
            </a:r>
            <a:r>
              <a:rPr lang="fr-FR" sz="1600" b="1" dirty="0" err="1">
                <a:solidFill>
                  <a:schemeClr val="bg1"/>
                </a:solidFill>
              </a:rPr>
              <a:t>from</a:t>
            </a:r>
            <a:r>
              <a:rPr lang="fr-FR" sz="1600" b="1" dirty="0">
                <a:solidFill>
                  <a:schemeClr val="bg1"/>
                </a:solidFill>
              </a:rPr>
              <a:t> an image to a </a:t>
            </a:r>
            <a:r>
              <a:rPr lang="fr-FR" sz="1600" b="1" dirty="0" err="1">
                <a:solidFill>
                  <a:schemeClr val="bg1"/>
                </a:solidFill>
              </a:rPr>
              <a:t>video</a:t>
            </a:r>
            <a:r>
              <a:rPr lang="fr-FR" sz="1600" b="1" dirty="0">
                <a:solidFill>
                  <a:schemeClr val="bg1"/>
                </a:solidFill>
              </a:rPr>
              <a:t>, to a real time </a:t>
            </a:r>
            <a:r>
              <a:rPr lang="fr-FR" sz="1600" b="1" dirty="0" err="1">
                <a:solidFill>
                  <a:schemeClr val="bg1"/>
                </a:solidFill>
              </a:rPr>
              <a:t>inference</a:t>
            </a:r>
            <a:r>
              <a:rPr lang="fr-FR" sz="1600" b="1" dirty="0">
                <a:solidFill>
                  <a:schemeClr val="bg1"/>
                </a:solidFill>
              </a:rPr>
              <a:t> and </a:t>
            </a:r>
            <a:r>
              <a:rPr lang="fr-FR" sz="1600" b="1" dirty="0" err="1">
                <a:solidFill>
                  <a:schemeClr val="bg1"/>
                </a:solidFill>
              </a:rPr>
              <a:t>make</a:t>
            </a:r>
            <a:r>
              <a:rPr lang="fr-FR" sz="1600" b="1" dirty="0">
                <a:solidFill>
                  <a:schemeClr val="bg1"/>
                </a:solidFill>
              </a:rPr>
              <a:t> the </a:t>
            </a:r>
            <a:r>
              <a:rPr lang="fr-FR" sz="1600" b="1" dirty="0" err="1">
                <a:solidFill>
                  <a:schemeClr val="bg1"/>
                </a:solidFill>
              </a:rPr>
              <a:t>inference</a:t>
            </a:r>
            <a:r>
              <a:rPr lang="fr-FR" sz="1600" b="1" dirty="0">
                <a:solidFill>
                  <a:schemeClr val="bg1"/>
                </a:solidFill>
              </a:rPr>
              <a:t> as </a:t>
            </a:r>
            <a:r>
              <a:rPr lang="fr-FR" sz="1600" b="1" dirty="0" err="1">
                <a:solidFill>
                  <a:schemeClr val="bg1"/>
                </a:solidFill>
              </a:rPr>
              <a:t>faster</a:t>
            </a:r>
            <a:r>
              <a:rPr lang="fr-FR" sz="1600" b="1" dirty="0">
                <a:solidFill>
                  <a:schemeClr val="bg1"/>
                </a:solidFill>
              </a:rPr>
              <a:t> as possible.</a:t>
            </a: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Detect</a:t>
            </a:r>
            <a:r>
              <a:rPr lang="fr-FR" sz="1600" b="1" dirty="0">
                <a:solidFill>
                  <a:schemeClr val="bg1"/>
                </a:solidFill>
              </a:rPr>
              <a:t> part of the bodies ( the damage </a:t>
            </a:r>
            <a:r>
              <a:rPr lang="fr-FR" sz="1600" b="1" dirty="0" err="1">
                <a:solidFill>
                  <a:schemeClr val="bg1"/>
                </a:solidFill>
              </a:rPr>
              <a:t>dealt</a:t>
            </a:r>
            <a:r>
              <a:rPr lang="fr-FR" sz="1600" b="1" dirty="0">
                <a:solidFill>
                  <a:schemeClr val="bg1"/>
                </a:solidFill>
              </a:rPr>
              <a:t> </a:t>
            </a:r>
            <a:r>
              <a:rPr lang="fr-FR" sz="1600" b="1" dirty="0" err="1">
                <a:solidFill>
                  <a:schemeClr val="bg1"/>
                </a:solidFill>
              </a:rPr>
              <a:t>depends</a:t>
            </a:r>
            <a:r>
              <a:rPr lang="fr-FR" sz="1600" b="1" dirty="0">
                <a:solidFill>
                  <a:schemeClr val="bg1"/>
                </a:solidFill>
              </a:rPr>
              <a:t> on the part of the body </a:t>
            </a:r>
            <a:r>
              <a:rPr lang="fr-FR" sz="1600" b="1" dirty="0" err="1">
                <a:solidFill>
                  <a:schemeClr val="bg1"/>
                </a:solidFill>
              </a:rPr>
              <a:t>you</a:t>
            </a:r>
            <a:r>
              <a:rPr lang="fr-FR" sz="1600" b="1" dirty="0">
                <a:solidFill>
                  <a:schemeClr val="bg1"/>
                </a:solidFill>
              </a:rPr>
              <a:t> are </a:t>
            </a:r>
            <a:r>
              <a:rPr lang="fr-FR" sz="1600" b="1" dirty="0" err="1">
                <a:solidFill>
                  <a:schemeClr val="bg1"/>
                </a:solidFill>
              </a:rPr>
              <a:t>aiming</a:t>
            </a:r>
            <a:r>
              <a:rPr lang="fr-FR" sz="1600" b="1" dirty="0">
                <a:solidFill>
                  <a:schemeClr val="bg1"/>
                </a:solidFill>
              </a:rPr>
              <a:t> at)</a:t>
            </a: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Detect</a:t>
            </a:r>
            <a:r>
              <a:rPr lang="fr-FR" sz="1600" b="1" dirty="0">
                <a:solidFill>
                  <a:schemeClr val="bg1"/>
                </a:solidFill>
              </a:rPr>
              <a:t> </a:t>
            </a:r>
            <a:r>
              <a:rPr lang="fr-FR" sz="1600" b="1" dirty="0" err="1">
                <a:solidFill>
                  <a:schemeClr val="bg1"/>
                </a:solidFill>
              </a:rPr>
              <a:t>other</a:t>
            </a:r>
            <a:r>
              <a:rPr lang="fr-FR" sz="1600" b="1" dirty="0">
                <a:solidFill>
                  <a:schemeClr val="bg1"/>
                </a:solidFill>
              </a:rPr>
              <a:t> items in the </a:t>
            </a:r>
            <a:r>
              <a:rPr lang="fr-FR" sz="1600" b="1" dirty="0" err="1">
                <a:solidFill>
                  <a:schemeClr val="bg1"/>
                </a:solidFill>
              </a:rPr>
              <a:t>game</a:t>
            </a:r>
            <a:endParaRPr lang="fr-FR" sz="1600" b="1" dirty="0">
              <a:solidFill>
                <a:schemeClr val="bg1"/>
              </a:solidFill>
            </a:endParaRP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a:solidFill>
                  <a:schemeClr val="bg1"/>
                </a:solidFill>
              </a:rPr>
              <a:t>Command the mouse </a:t>
            </a:r>
            <a:r>
              <a:rPr lang="fr-FR" sz="1600" b="1" dirty="0" err="1">
                <a:solidFill>
                  <a:schemeClr val="bg1"/>
                </a:solidFill>
              </a:rPr>
              <a:t>with</a:t>
            </a:r>
            <a:r>
              <a:rPr lang="fr-FR" sz="1600" b="1" dirty="0">
                <a:solidFill>
                  <a:schemeClr val="bg1"/>
                </a:solidFill>
              </a:rPr>
              <a:t> the </a:t>
            </a:r>
            <a:r>
              <a:rPr lang="fr-FR" sz="1600" b="1" dirty="0" err="1">
                <a:solidFill>
                  <a:schemeClr val="bg1"/>
                </a:solidFill>
              </a:rPr>
              <a:t>results</a:t>
            </a:r>
            <a:endParaRPr lang="fr-FR" sz="1600" b="1" dirty="0">
              <a:solidFill>
                <a:schemeClr val="bg1"/>
              </a:solidFill>
            </a:endParaRP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Make</a:t>
            </a:r>
            <a:r>
              <a:rPr lang="fr-FR" sz="1600" b="1" dirty="0">
                <a:solidFill>
                  <a:schemeClr val="bg1"/>
                </a:solidFill>
              </a:rPr>
              <a:t> the bot more </a:t>
            </a:r>
            <a:r>
              <a:rPr lang="fr-FR" sz="1600" b="1" dirty="0" err="1">
                <a:solidFill>
                  <a:schemeClr val="bg1"/>
                </a:solidFill>
              </a:rPr>
              <a:t>performing</a:t>
            </a:r>
            <a:r>
              <a:rPr lang="fr-FR" sz="1600" b="1" dirty="0">
                <a:solidFill>
                  <a:schemeClr val="bg1"/>
                </a:solidFill>
              </a:rPr>
              <a:t> by </a:t>
            </a:r>
            <a:r>
              <a:rPr lang="fr-FR" sz="1600" b="1" dirty="0" err="1">
                <a:solidFill>
                  <a:schemeClr val="bg1"/>
                </a:solidFill>
              </a:rPr>
              <a:t>reducing</a:t>
            </a:r>
            <a:r>
              <a:rPr lang="fr-FR" sz="1600" b="1" dirty="0">
                <a:solidFill>
                  <a:schemeClr val="bg1"/>
                </a:solidFill>
              </a:rPr>
              <a:t> the </a:t>
            </a:r>
            <a:r>
              <a:rPr lang="fr-FR" sz="1600" b="1" dirty="0" err="1">
                <a:solidFill>
                  <a:schemeClr val="bg1"/>
                </a:solidFill>
              </a:rPr>
              <a:t>inference</a:t>
            </a:r>
            <a:r>
              <a:rPr lang="fr-FR" sz="1600" b="1" dirty="0">
                <a:solidFill>
                  <a:schemeClr val="bg1"/>
                </a:solidFill>
              </a:rPr>
              <a:t> area as the user </a:t>
            </a:r>
            <a:r>
              <a:rPr lang="fr-FR" sz="1600" b="1" dirty="0" err="1">
                <a:solidFill>
                  <a:schemeClr val="bg1"/>
                </a:solidFill>
              </a:rPr>
              <a:t>helps</a:t>
            </a:r>
            <a:r>
              <a:rPr lang="fr-FR" sz="1600" b="1" dirty="0">
                <a:solidFill>
                  <a:schemeClr val="bg1"/>
                </a:solidFill>
              </a:rPr>
              <a:t> </a:t>
            </a:r>
            <a:r>
              <a:rPr lang="fr-FR" sz="1600" b="1" dirty="0" err="1">
                <a:solidFill>
                  <a:schemeClr val="bg1"/>
                </a:solidFill>
              </a:rPr>
              <a:t>with</a:t>
            </a:r>
            <a:r>
              <a:rPr lang="fr-FR" sz="1600" b="1" dirty="0">
                <a:solidFill>
                  <a:schemeClr val="bg1"/>
                </a:solidFill>
              </a:rPr>
              <a:t>.</a:t>
            </a:r>
          </a:p>
        </p:txBody>
      </p:sp>
      <p:pic>
        <p:nvPicPr>
          <p:cNvPr id="11" name="Image 10" descr="Une image contenant bâtiment, extérieur&#10;&#10;Description générée automatiquement">
            <a:extLst>
              <a:ext uri="{FF2B5EF4-FFF2-40B4-BE49-F238E27FC236}">
                <a16:creationId xmlns:a16="http://schemas.microsoft.com/office/drawing/2014/main" id="{E1658D61-5939-4198-A7DA-BB2C820597AE}"/>
              </a:ext>
            </a:extLst>
          </p:cNvPr>
          <p:cNvPicPr>
            <a:picLocks noChangeAspect="1"/>
          </p:cNvPicPr>
          <p:nvPr/>
        </p:nvPicPr>
        <p:blipFill>
          <a:blip r:embed="rId11"/>
          <a:stretch>
            <a:fillRect/>
          </a:stretch>
        </p:blipFill>
        <p:spPr>
          <a:xfrm>
            <a:off x="7326404" y="2332405"/>
            <a:ext cx="4432526" cy="249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25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hèm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2229</TotalTime>
  <Words>1166</Words>
  <Application>Microsoft Office PowerPoint</Application>
  <PresentationFormat>Grand écran</PresentationFormat>
  <Paragraphs>65</Paragraphs>
  <Slides>17</Slides>
  <Notes>12</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17</vt:i4>
      </vt:variant>
    </vt:vector>
  </HeadingPairs>
  <TitlesOfParts>
    <vt:vector size="26" baseType="lpstr">
      <vt:lpstr>Aharoni</vt:lpstr>
      <vt:lpstr>Arial</vt:lpstr>
      <vt:lpstr>Calibri</vt:lpstr>
      <vt:lpstr>Calibri Light</vt:lpstr>
      <vt:lpstr>Montserrat</vt:lpstr>
      <vt:lpstr>Raleway</vt:lpstr>
      <vt:lpstr>Raleway Black</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Walid Hadri (Student at CentraleSupelec)</cp:lastModifiedBy>
  <cp:revision>51</cp:revision>
  <dcterms:created xsi:type="dcterms:W3CDTF">2020-12-19T18:59:10Z</dcterms:created>
  <dcterms:modified xsi:type="dcterms:W3CDTF">2022-03-03T18:48:34Z</dcterms:modified>
</cp:coreProperties>
</file>